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0" r:id="rId2"/>
  </p:sldMasterIdLst>
  <p:notesMasterIdLst>
    <p:notesMasterId r:id="rId56"/>
  </p:notesMasterIdLst>
  <p:sldIdLst>
    <p:sldId id="256" r:id="rId3"/>
    <p:sldId id="267" r:id="rId4"/>
    <p:sldId id="257" r:id="rId5"/>
    <p:sldId id="302" r:id="rId6"/>
    <p:sldId id="303" r:id="rId7"/>
    <p:sldId id="304" r:id="rId8"/>
    <p:sldId id="259" r:id="rId9"/>
    <p:sldId id="260" r:id="rId10"/>
    <p:sldId id="261" r:id="rId11"/>
    <p:sldId id="262" r:id="rId12"/>
    <p:sldId id="263" r:id="rId13"/>
    <p:sldId id="310" r:id="rId14"/>
    <p:sldId id="264" r:id="rId15"/>
    <p:sldId id="265" r:id="rId16"/>
    <p:sldId id="266" r:id="rId17"/>
    <p:sldId id="268" r:id="rId18"/>
    <p:sldId id="271" r:id="rId19"/>
    <p:sldId id="269" r:id="rId20"/>
    <p:sldId id="270" r:id="rId21"/>
    <p:sldId id="272" r:id="rId22"/>
    <p:sldId id="273" r:id="rId23"/>
    <p:sldId id="275" r:id="rId24"/>
    <p:sldId id="278" r:id="rId25"/>
    <p:sldId id="276" r:id="rId26"/>
    <p:sldId id="277" r:id="rId27"/>
    <p:sldId id="274" r:id="rId28"/>
    <p:sldId id="298" r:id="rId29"/>
    <p:sldId id="311" r:id="rId30"/>
    <p:sldId id="300" r:id="rId31"/>
    <p:sldId id="282" r:id="rId32"/>
    <p:sldId id="297" r:id="rId33"/>
    <p:sldId id="296" r:id="rId34"/>
    <p:sldId id="279" r:id="rId35"/>
    <p:sldId id="280" r:id="rId36"/>
    <p:sldId id="284" r:id="rId37"/>
    <p:sldId id="299" r:id="rId38"/>
    <p:sldId id="283" r:id="rId39"/>
    <p:sldId id="305" r:id="rId40"/>
    <p:sldId id="308" r:id="rId41"/>
    <p:sldId id="307" r:id="rId42"/>
    <p:sldId id="285" r:id="rId43"/>
    <p:sldId id="287" r:id="rId44"/>
    <p:sldId id="286" r:id="rId45"/>
    <p:sldId id="288" r:id="rId46"/>
    <p:sldId id="289" r:id="rId47"/>
    <p:sldId id="292" r:id="rId48"/>
    <p:sldId id="301" r:id="rId49"/>
    <p:sldId id="290" r:id="rId50"/>
    <p:sldId id="309" r:id="rId51"/>
    <p:sldId id="291" r:id="rId52"/>
    <p:sldId id="293" r:id="rId53"/>
    <p:sldId id="294" r:id="rId54"/>
    <p:sldId id="29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5C63E-004A-4BDF-BB58-072F4269C990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119D1-8E48-47B4-8FA8-DE91A89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7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l">
              <a:defRPr sz="3200" cap="none">
                <a:effectLst/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none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0E6FEDCC-2D12-444E-8FA4-9E6B476E74B0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34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37EB-A678-4443-85C7-4F45B4366C61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5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9A95-0685-4F97-9388-00C881AEA642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0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7DB3-938C-4341-A562-705DFB99F8CD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6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011D-9169-45E2-8106-5EDA07E94F5C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9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2A45-91E2-4C37-A994-4FC09660940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3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BA64-1846-477B-8BD6-7806958820CB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1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A9BE-8ECE-48B0-A2B0-62C5254051D0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21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83FA-809E-44D1-B537-9F8C2752E0F3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5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E6FEDCC-2D12-444E-8FA4-9E6B476E74B0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This work has been funded by NSF under grants CNS-1642982 and CNS-219015.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9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CDD28-3E35-4926-AA9C-75C33E500C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cap="none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>
            <a:normAutofit/>
          </a:bodyPr>
          <a:lstStyle>
            <a:lvl1pPr>
              <a:defRPr sz="1600">
                <a:latin typeface="Century Schoolbook" panose="02040604050505020304" pitchFamily="18" charset="0"/>
              </a:defRPr>
            </a:lvl1pPr>
            <a:lvl2pPr>
              <a:defRPr sz="16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45ACDD28-3E35-4926-AA9C-75C33E500CE2}" type="datetime1">
              <a:rPr lang="en-US" smtClean="0"/>
              <a:t>4/19/2022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46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4B26-03FA-4001-ACB0-58DEC7B43C81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76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010E-10D3-4DB1-B0CC-D6B2CF3580D1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BF1D-1FC4-4B31-835A-88392B05F1F9}" type="datetime1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9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2403-6AC7-4BC8-9CDD-3EE0E652BC54}" type="datetime1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35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E7EB-C328-496C-9A5C-F8E06F8FFAC3}" type="datetime1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31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ADCD7-4C77-4D40-BA40-7F120B43369F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54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643-DC63-4EC7-ACDC-526F59C68EC9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8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37EB-A678-4443-85C7-4F45B4366C61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93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9A95-0685-4F97-9388-00C881AEA642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07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7DB3-938C-4341-A562-705DFB99F8CD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2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4B26-03FA-4001-ACB0-58DEC7B43C81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88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011D-9169-45E2-8106-5EDA07E94F5C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17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2A45-91E2-4C37-A994-4FC09660940A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781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BA64-1846-477B-8BD6-7806958820CB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24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A9BE-8ECE-48B0-A2B0-62C5254051D0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9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83FA-809E-44D1-B537-9F8C2752E0F3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5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010E-10D3-4DB1-B0CC-D6B2CF3580D1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BF1D-1FC4-4B31-835A-88392B05F1F9}" type="datetime1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2403-6AC7-4BC8-9CDD-3EE0E652BC54}" type="datetime1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7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E7EB-C328-496C-9A5C-F8E06F8FFAC3}" type="datetime1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ADCD7-4C77-4D40-BA40-7F120B43369F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5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643-DC63-4EC7-ACDC-526F59C68EC9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3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22AD2C-E85C-4EBB-B7A9-6C07FD0BD69D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17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22AD2C-E85C-4EBB-B7A9-6C07FD0BD69D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55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253B-036C-429F-B2B7-601261FF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947" y="1354668"/>
            <a:ext cx="11325013" cy="234647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latin typeface="Century Schoolbook" panose="02040604050505020304" pitchFamily="18" charset="0"/>
              </a:rPr>
              <a:t>MAESTRO-X</a:t>
            </a:r>
            <a:r>
              <a:rPr lang="en-US" sz="3200" dirty="0">
                <a:latin typeface="Century Schoolbook" panose="02040604050505020304" pitchFamily="18" charset="0"/>
              </a:rPr>
              <a:t>: </a:t>
            </a:r>
            <a:r>
              <a:rPr lang="en-US" sz="3200" cap="none" dirty="0">
                <a:latin typeface="Century Schoolbook" panose="02040604050505020304" pitchFamily="18" charset="0"/>
              </a:rPr>
              <a:t>Distributed Orchestration of Rotary-Wing UAV Relay Swarms via SMDPs</a:t>
            </a:r>
            <a:endParaRPr 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323CD-C5F2-4316-B5B1-BF1D2BAA8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7173" y="4421535"/>
            <a:ext cx="8270240" cy="1444165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latin typeface="Century Schoolbook" panose="02040604050505020304" pitchFamily="18" charset="0"/>
              </a:rPr>
              <a:t>Bharath Keshavamurthy</a:t>
            </a:r>
            <a:endParaRPr lang="en-US" sz="2400" b="1" cap="none" dirty="0">
              <a:latin typeface="Century Schoolbook" panose="02040604050505020304" pitchFamily="18" charset="0"/>
            </a:endParaRPr>
          </a:p>
          <a:p>
            <a:pPr algn="ctr"/>
            <a:r>
              <a:rPr lang="en-US" sz="2400" cap="none" dirty="0">
                <a:latin typeface="Century Schoolbook" panose="02040604050505020304" pitchFamily="18" charset="0"/>
              </a:rPr>
              <a:t>School of Electrical, Computer and Energy Engineering, </a:t>
            </a:r>
          </a:p>
          <a:p>
            <a:pPr algn="ctr"/>
            <a:r>
              <a:rPr lang="en-US" sz="2400" cap="none" dirty="0">
                <a:latin typeface="Century Schoolbook" panose="02040604050505020304" pitchFamily="18" charset="0"/>
              </a:rPr>
              <a:t>Arizona State University, Tempe, AZ</a:t>
            </a:r>
          </a:p>
        </p:txBody>
      </p:sp>
      <p:pic>
        <p:nvPicPr>
          <p:cNvPr id="5" name="Picture 4" descr="NSF">
            <a:extLst>
              <a:ext uri="{FF2B5EF4-FFF2-40B4-BE49-F238E27FC236}">
                <a16:creationId xmlns:a16="http://schemas.microsoft.com/office/drawing/2014/main" id="{5118DF78-7460-4167-9A02-AB1A03066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" y="457789"/>
            <a:ext cx="4818898" cy="1336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11298-D6D0-4620-BC61-91572FB2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96" y="13069"/>
            <a:ext cx="2214416" cy="222598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F524-8CF5-44BC-BBD1-F51426E4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581" y="6499732"/>
            <a:ext cx="4060837" cy="172720"/>
          </a:xfrm>
        </p:spPr>
        <p:txBody>
          <a:bodyPr/>
          <a:lstStyle/>
          <a:p>
            <a:pPr algn="ctr"/>
            <a:r>
              <a:rPr lang="en-US" dirty="0"/>
              <a:t>This work has been funded by NSF under grants CNS-1642982 and CNS-219015.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47116-91B3-4EA1-80B6-08B661A4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3529" y="6499732"/>
            <a:ext cx="642862" cy="191558"/>
          </a:xfrm>
        </p:spPr>
        <p:txBody>
          <a:bodyPr/>
          <a:lstStyle/>
          <a:p>
            <a:fld id="{D8AD670C-EE19-4CF9-8293-02E7EF3F0FCF}" type="datetime1">
              <a:rPr lang="en-US" smtClean="0"/>
              <a:t>4/19/2022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4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79F0-CEE4-466C-B03E-7ABFF4FF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382756"/>
          </a:xfrm>
        </p:spPr>
        <p:txBody>
          <a:bodyPr>
            <a:normAutofit/>
          </a:bodyPr>
          <a:lstStyle/>
          <a:p>
            <a:pPr algn="ctr"/>
            <a:r>
              <a:rPr lang="en-US" sz="3200" cap="none" dirty="0">
                <a:latin typeface="Century Schoolbook" panose="02040604050505020304" pitchFamily="18" charset="0"/>
              </a:rPr>
              <a:t>UAVs in Military Deployments: </a:t>
            </a:r>
            <a:r>
              <a:rPr lang="en-US" sz="3200" cap="none" dirty="0">
                <a:solidFill>
                  <a:srgbClr val="FFFF00"/>
                </a:solidFill>
                <a:latin typeface="Century Schoolbook" panose="02040604050505020304" pitchFamily="18" charset="0"/>
              </a:rPr>
              <a:t>DARPA SC2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84DD5-CAE3-4C61-BA28-0369DA0AA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963" y="3572284"/>
            <a:ext cx="5293271" cy="27076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2A95E-DBD2-4892-8520-73D06A30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68" y="3572284"/>
            <a:ext cx="4817628" cy="27076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78865E-9576-46ED-A2BA-38D14A96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60" y="1992356"/>
            <a:ext cx="6326506" cy="14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FD9A8-34E3-45A2-A84B-8015551C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F5503-791D-46A6-AED1-FA4330B494CC}"/>
              </a:ext>
            </a:extLst>
          </p:cNvPr>
          <p:cNvSpPr txBox="1"/>
          <p:nvPr/>
        </p:nvSpPr>
        <p:spPr>
          <a:xfrm>
            <a:off x="-6773" y="6488668"/>
            <a:ext cx="11968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Schoolbook" panose="02040604050505020304" pitchFamily="18" charset="0"/>
              </a:rPr>
              <a:t>B. Keshavamurthy and N. Michelusi, "</a:t>
            </a:r>
            <a:r>
              <a:rPr lang="en-US" sz="800" dirty="0">
                <a:solidFill>
                  <a:srgbClr val="FFFF00"/>
                </a:solidFill>
                <a:latin typeface="Century Schoolbook" panose="02040604050505020304" pitchFamily="18" charset="0"/>
              </a:rPr>
              <a:t>Learning-based Spectrum Sensing and Access in Cognitive Radios via Approximate POMDPs</a:t>
            </a:r>
            <a:r>
              <a:rPr lang="en-US" sz="800" dirty="0">
                <a:latin typeface="Century Schoolbook" panose="02040604050505020304" pitchFamily="18" charset="0"/>
              </a:rPr>
              <a:t>," in </a:t>
            </a:r>
            <a:r>
              <a:rPr lang="en-US" sz="800" i="1" dirty="0">
                <a:latin typeface="Century Schoolbook" panose="02040604050505020304" pitchFamily="18" charset="0"/>
              </a:rPr>
              <a:t>IEEE Transactions on Cognitive Communications and Networking</a:t>
            </a:r>
            <a:r>
              <a:rPr lang="en-US" sz="800" dirty="0">
                <a:latin typeface="Century Schoolbook" panose="02040604050505020304" pitchFamily="18" charset="0"/>
              </a:rPr>
              <a:t>, doi: 10.1109/TCCN.2021.3129802.</a:t>
            </a:r>
          </a:p>
        </p:txBody>
      </p:sp>
    </p:spTree>
    <p:extLst>
      <p:ext uri="{BB962C8B-B14F-4D97-AF65-F5344CB8AC3E}">
        <p14:creationId xmlns:p14="http://schemas.microsoft.com/office/powerpoint/2010/main" val="315096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FA924-0CE3-40A9-8E32-DABF2494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7" y="71740"/>
            <a:ext cx="5654940" cy="4311890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73AEA-7786-422B-8B69-79FAC068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7" y="4489955"/>
            <a:ext cx="5813430" cy="2296305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55CB8-2E83-4679-A522-8AE50C51C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37" y="1603687"/>
            <a:ext cx="6165050" cy="2013273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F36132-BDFC-4DFD-AE2D-0B3893C52474}"/>
              </a:ext>
            </a:extLst>
          </p:cNvPr>
          <p:cNvSpPr txBox="1"/>
          <p:nvPr/>
        </p:nvSpPr>
        <p:spPr>
          <a:xfrm>
            <a:off x="6182094" y="4595297"/>
            <a:ext cx="59461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>
                <a:latin typeface="Century Schoolbook" panose="02040604050505020304" pitchFamily="18" charset="0"/>
              </a:rPr>
              <a:t>Case Study: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Industrial Automation</a:t>
            </a:r>
          </a:p>
          <a:p>
            <a:pPr marL="0" indent="0">
              <a:buNone/>
            </a:pPr>
            <a:endParaRPr lang="en-US" sz="1600" dirty="0">
              <a:solidFill>
                <a:srgbClr val="FFFF00"/>
              </a:solidFill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Ultra-Reliable Low-Latency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Heterogeneous sets of sensors and actuators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Achieving Industrial Automation via 5G (Ericsson + Audi)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Monitoring process-critical parameters (Airobotics)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1F9C42-0DF8-4617-BCD3-223061C331E7}"/>
              </a:ext>
            </a:extLst>
          </p:cNvPr>
          <p:cNvSpPr txBox="1"/>
          <p:nvPr/>
        </p:nvSpPr>
        <p:spPr>
          <a:xfrm flipH="1">
            <a:off x="6724675" y="730692"/>
            <a:ext cx="4688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UAVs for URLLC QoS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B50F622-351C-4FBE-9B77-2D3F70A4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65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0748C-1756-43B3-9420-754C5786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smtClean="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12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37122-86A3-4431-8FFE-27F3C50D1BA3}"/>
              </a:ext>
            </a:extLst>
          </p:cNvPr>
          <p:cNvSpPr txBox="1"/>
          <p:nvPr/>
        </p:nvSpPr>
        <p:spPr>
          <a:xfrm>
            <a:off x="159369" y="5739915"/>
            <a:ext cx="11873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Motivation: A2G Channel Model | GN-BS Service Delays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F7F1F-1F46-4EC5-8FF9-5A4769BE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9" y="799324"/>
            <a:ext cx="5717172" cy="4368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C9FE8-4351-4E67-819C-157A5768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12" y="799324"/>
            <a:ext cx="6051519" cy="439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C513-4C2C-4275-8778-9E9F2D2D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68ADF-45D8-439F-AC6E-10BADE7C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969752"/>
            <a:ext cx="5791200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Control</a:t>
            </a:r>
            <a:r>
              <a:rPr lang="en-US" sz="1400" dirty="0"/>
              <a:t>: Dynamic traffic from Ground Nodes (GNs)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Channel Model</a:t>
            </a:r>
            <a:r>
              <a:rPr lang="en-US" sz="1400" dirty="0"/>
              <a:t>: Air-to-Ground (A2G) Channel Stochastics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Formulation</a:t>
            </a:r>
            <a:r>
              <a:rPr lang="en-US" sz="1400" dirty="0"/>
              <a:t>: Computational feasibility | Trajectory design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Multi-Agent</a:t>
            </a:r>
            <a:r>
              <a:rPr lang="en-US" sz="1400" dirty="0"/>
              <a:t>: Distributed coordination | Command &amp;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47718-E45F-4BED-B6F7-B4DFE6DF4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678465"/>
            <a:ext cx="6102770" cy="451605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156A7-1E13-404A-8AD9-2B078E15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C2BCA-6AF1-4173-A760-75464EFD7B12}"/>
              </a:ext>
            </a:extLst>
          </p:cNvPr>
          <p:cNvSpPr txBox="1"/>
          <p:nvPr/>
        </p:nvSpPr>
        <p:spPr>
          <a:xfrm>
            <a:off x="88056" y="5402957"/>
            <a:ext cx="12103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Objective</a:t>
            </a:r>
            <a:r>
              <a:rPr lang="en-US" sz="1600" dirty="0">
                <a:latin typeface="Century Schoolbook" panose="02040604050505020304" pitchFamily="18" charset="0"/>
              </a:rPr>
              <a:t>: Optimizing QoS mandates versus on-board UAV energy constraints</a:t>
            </a:r>
          </a:p>
          <a:p>
            <a:pPr marL="0" indent="0">
              <a:buNone/>
            </a:pPr>
            <a:endParaRPr lang="en-US" sz="1600" dirty="0">
              <a:solidFill>
                <a:srgbClr val="FFFF00"/>
              </a:solidFill>
              <a:latin typeface="Century Schoolbook" panose="02040604050505020304" pitchFamily="18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Deployment</a:t>
            </a:r>
            <a:r>
              <a:rPr lang="en-US" sz="1600" dirty="0">
                <a:latin typeface="Century Schoolbook" panose="02040604050505020304" pitchFamily="18" charset="0"/>
              </a:rPr>
              <a:t>: Orchestrating a swarm of UAVs serving as cellular relays for augmenting a terrestrial Base Station (BS) via  			      traffic offloading and coverage extension</a:t>
            </a:r>
          </a:p>
        </p:txBody>
      </p:sp>
    </p:spTree>
    <p:extLst>
      <p:ext uri="{BB962C8B-B14F-4D97-AF65-F5344CB8AC3E}">
        <p14:creationId xmlns:p14="http://schemas.microsoft.com/office/powerpoint/2010/main" val="181958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45EE-091B-494F-9F2D-46DC9ED5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Approaches &amp; Drawbacks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7D8-6C20-4FE4-9D5A-5400DE48E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99149"/>
            <a:ext cx="10131425" cy="4201414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solidFill>
                  <a:srgbClr val="FFFF00"/>
                </a:solidFill>
              </a:rPr>
              <a:t>Control </a:t>
            </a:r>
            <a:r>
              <a:rPr lang="en-US" sz="1700" dirty="0"/>
              <a:t>[1, 2, 3, 4]:</a:t>
            </a:r>
          </a:p>
          <a:p>
            <a:pPr lvl="1"/>
            <a:r>
              <a:rPr lang="en-US" sz="1500" dirty="0"/>
              <a:t>Non-adaptive</a:t>
            </a:r>
          </a:p>
          <a:p>
            <a:pPr lvl="1"/>
            <a:r>
              <a:rPr lang="en-US" sz="1500" dirty="0"/>
              <a:t>Deterministic traffic models</a:t>
            </a:r>
          </a:p>
          <a:p>
            <a:pPr lvl="1"/>
            <a:r>
              <a:rPr lang="en-US" sz="1500" dirty="0"/>
              <a:t>Unreasonable assumptions on GN capabilities</a:t>
            </a:r>
          </a:p>
          <a:p>
            <a:pPr lvl="1"/>
            <a:r>
              <a:rPr lang="en-US" sz="1500" dirty="0"/>
              <a:t>Approaches rely on Successive Convex Approximation (SCA):</a:t>
            </a:r>
          </a:p>
          <a:p>
            <a:pPr lvl="2"/>
            <a:r>
              <a:rPr lang="en-US" sz="1300" dirty="0"/>
              <a:t>Tackles non-convex problems with iterative optimization involving convex approximations at a local point</a:t>
            </a:r>
          </a:p>
          <a:p>
            <a:pPr lvl="2"/>
            <a:r>
              <a:rPr lang="en-US" sz="1300" dirty="0"/>
              <a:t>Involves prohibitively large policy convergence times</a:t>
            </a:r>
          </a:p>
          <a:p>
            <a:pPr lvl="2"/>
            <a:r>
              <a:rPr lang="en-US" sz="1300" dirty="0"/>
              <a:t>Precludes the incorporation of dynamic traffic models</a:t>
            </a:r>
          </a:p>
          <a:p>
            <a:pPr marL="914400" lvl="2" indent="0">
              <a:buNone/>
            </a:pPr>
            <a:endParaRPr lang="en-US" sz="1700" dirty="0"/>
          </a:p>
          <a:p>
            <a:r>
              <a:rPr lang="en-US" sz="1700" dirty="0">
                <a:solidFill>
                  <a:srgbClr val="FFFF00"/>
                </a:solidFill>
              </a:rPr>
              <a:t>Channel Model </a:t>
            </a:r>
            <a:r>
              <a:rPr lang="en-US" sz="1700" dirty="0"/>
              <a:t>[1,2,3,4]:</a:t>
            </a:r>
          </a:p>
          <a:p>
            <a:pPr lvl="1"/>
            <a:r>
              <a:rPr lang="en-US" sz="1500" dirty="0"/>
              <a:t>Inaccurately employ free space pathloss models</a:t>
            </a:r>
          </a:p>
          <a:p>
            <a:pPr lvl="1"/>
            <a:r>
              <a:rPr lang="en-US" sz="1500" dirty="0"/>
              <a:t>Fail to exploit the A2G channel characteristics</a:t>
            </a:r>
          </a:p>
          <a:p>
            <a:pPr lvl="1"/>
            <a:r>
              <a:rPr lang="en-US" sz="1500" dirty="0"/>
              <a:t>SCA: Approximations in data payload delivery constraints to enforce convexity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E6D45-9A89-4FBE-ADA2-4E199497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77059-45A9-4BB9-94A3-FE0101A601BB}"/>
              </a:ext>
            </a:extLst>
          </p:cNvPr>
          <p:cNvSpPr txBox="1"/>
          <p:nvPr/>
        </p:nvSpPr>
        <p:spPr>
          <a:xfrm>
            <a:off x="685801" y="6186001"/>
            <a:ext cx="11264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Y. Zeng et al., “Energy Minimization for Wireless Communication With Rotary-Wing UAV,” IEEE Transactions on Wireless Communications, vol. 18, no. 4, pp. 2329–2345, April 2019.</a:t>
            </a:r>
          </a:p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[2] M. A. Abd-Elmagid and H. S. Dhillon, “Average Peak Age-of-Information Minimization in UAV-Assisted IoT Networks,” IEEE Transactions on Vehicular Technology, vol. 68, no. 2, pp. 2003–2008, 2019.</a:t>
            </a:r>
          </a:p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[3[ X. Hu et al., “UAV-Assisted Relaying and Edge Computing: Scheduling and Trajectory Optimization,” IEEE Transactions on Wireless Communications, vol. 18, no. 10, pp. 4738–4752, 2019</a:t>
            </a:r>
          </a:p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[4] C. You and R. Zhang, “3D Trajectory Optimization in Rician Fading for UAV-Enabled Data Harvesting,” IEEE Transactions on Wireless Communications, vol. 18, no. 6, pp. 3192–3207, 2019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2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9ADC-8D2D-41B1-A7CE-8CE12B26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Approaches &amp;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61B7-7304-40DD-86DF-14CBE6EA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8867"/>
            <a:ext cx="10131425" cy="364913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UAV Trajectory Design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Static positioning [1,2,3]</a:t>
            </a:r>
          </a:p>
          <a:p>
            <a:pPr lvl="1"/>
            <a:r>
              <a:rPr lang="en-US" sz="1400" dirty="0"/>
              <a:t>SCA [4]: Approximations in mobility model constraints to enforce convexity</a:t>
            </a:r>
          </a:p>
          <a:p>
            <a:pPr lvl="1"/>
            <a:r>
              <a:rPr lang="en-US" sz="1400" dirty="0"/>
              <a:t>Restricted Mobility: Fixed forward flying velocity [4] | Impractical path structures [3]</a:t>
            </a:r>
          </a:p>
          <a:p>
            <a:pPr lvl="1"/>
            <a:r>
              <a:rPr lang="en-US" sz="1400" dirty="0"/>
              <a:t>Particle Swarm Optimization (PSO) [1,2,3] is inefficient (limited update scope) and computationally intractable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UAV Deployment</a:t>
            </a:r>
            <a:r>
              <a:rPr lang="en-US" dirty="0"/>
              <a:t>: </a:t>
            </a:r>
          </a:p>
          <a:p>
            <a:pPr lvl="1"/>
            <a:r>
              <a:rPr lang="en-US" sz="1400" dirty="0"/>
              <a:t>Single UAV deployments are insufficient [1,2,3,4]</a:t>
            </a:r>
          </a:p>
          <a:p>
            <a:pPr lvl="1"/>
            <a:r>
              <a:rPr lang="en-US" sz="1400" dirty="0"/>
              <a:t>Centralized swarm control suffers from higher OPEX and CAPEX [5,6]</a:t>
            </a:r>
          </a:p>
          <a:p>
            <a:pPr lvl="1"/>
            <a:r>
              <a:rPr lang="en-US" sz="1400" dirty="0"/>
              <a:t>Joint multi-UAV constructions [7,8] lead to prohibitively large solution spaces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DCFAC-74FE-4C4B-9055-9C5C05DA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371AB-255A-4265-A953-2079DC5BB640}"/>
              </a:ext>
            </a:extLst>
          </p:cNvPr>
          <p:cNvSpPr txBox="1"/>
          <p:nvPr/>
        </p:nvSpPr>
        <p:spPr>
          <a:xfrm>
            <a:off x="-3175" y="577899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H. Shakhatreh et al., “Efficient 3D placement of a UAV using particle swarm optimization,” in 2017 8th International Conference on Information and Communication Systems (ICICS), 2017, pp. 258–263.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[2]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Z. Yuheng et al., “3-D Deployment Optimization of UAVs Based on Particle Swarm Algorithm,” in 2019 IEEE 19</a:t>
            </a:r>
            <a:r>
              <a:rPr lang="en-US" sz="800" baseline="30000" dirty="0">
                <a:effectLst/>
                <a:latin typeface="Century Schoolbook" panose="02040604050505020304" pitchFamily="18" charset="0"/>
              </a:rPr>
              <a:t>th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 International Conference on Communication Technology (ICCT), 2019, pp. 954–957.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[3]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R. K. Patra, P. Muthuchidambaranathan, “Optimisation of Spectrum and Energy Efficiency in UAV-Enabled Mobile Relaying Using Bisection and PSO Method,” in 2018 International Conference for Convergence in Technology (I2CT), 2018, pp. 1–7.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[4]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M. A. Abd-Elmagid and H. S. Dhillon, “Average Peak Age-of-Information Minimization in UAV-Assisted IoT Networks,” IEEE Transactions on Vehicular Technology, vol. 68, no. 2, pp. 2003–2008, 2019.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[5]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Q. Wu et al., “Joint Trajectory and Communication Design for Multi-UAV Enabled Wireless Networks,” IEEE Transactions on Wireless Communications, vol. 17, no. 3, pp. 2109–2121, 2018.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[6]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M. Mozaffari et al., “Efficient Deployment of Multiple Unmanned Aerial Vehicles for Optimal Wireless Coverage,” IEEE Communications Letters, vol. 20, no. 8, pp. 1647–1650, 2016.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[7]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Q. Hu et al., “Low-Complexity Joint Resource Allocation and Trajectory Design for UAV-Aided Relay Networks With the Segmented Ray-Tracing Channel Model,” IEEE Transactions on Wireless Communications, vol. 19, no. 9, pp. 6179–6195, 2020.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[8]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A. E. A. A. Abdulla et al., “Toward Fair Maximization of Energy Efficiency in Multiple UAS-Aided Networks: A Game-Theoretic Methodology,” IEEE Transactions on Wireless Communications, vol. 14, no. 1, pp. 305–316, Jan 2015.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19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4DD5-2E9A-428F-A647-3FAFFA8B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Approaches &amp;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287FA-7300-49E7-BD11-FAFAF3028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Overall Formulation </a:t>
            </a:r>
            <a:r>
              <a:rPr lang="en-US" dirty="0"/>
              <a:t>[1,2]:</a:t>
            </a:r>
          </a:p>
          <a:p>
            <a:pPr lvl="1"/>
            <a:r>
              <a:rPr lang="en-US" sz="1400" dirty="0"/>
              <a:t>Model-free frameworks</a:t>
            </a:r>
          </a:p>
          <a:p>
            <a:pPr lvl="1"/>
            <a:r>
              <a:rPr lang="en-US" sz="1400" dirty="0"/>
              <a:t>Combined state- and action-spaces</a:t>
            </a:r>
          </a:p>
          <a:p>
            <a:pPr lvl="1"/>
            <a:r>
              <a:rPr lang="en-US" sz="1400" dirty="0"/>
              <a:t>Fail to effectively capture the problem structure</a:t>
            </a:r>
          </a:p>
          <a:p>
            <a:pPr lvl="1"/>
            <a:r>
              <a:rPr lang="en-US" sz="1400" dirty="0"/>
              <a:t>Typically resulting in large policy convergence times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Link Layer Studies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Approaches forgo queuing analyses</a:t>
            </a:r>
          </a:p>
          <a:p>
            <a:pPr lvl="1"/>
            <a:r>
              <a:rPr lang="en-US" sz="1400" dirty="0"/>
              <a:t>Those that do consider queueing dynamics, do so only at the GNs 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7096B-6737-45A9-AAED-F3C50337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EC320-6461-407B-BDD9-3D9F0C83C682}"/>
              </a:ext>
            </a:extLst>
          </p:cNvPr>
          <p:cNvSpPr txBox="1"/>
          <p:nvPr/>
        </p:nvSpPr>
        <p:spPr>
          <a:xfrm>
            <a:off x="176107" y="6016724"/>
            <a:ext cx="1183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H. Bayerlein et al., “Multi-UAV Path Planning for Wireless Data Harvesting With Deep Reinforcement Learning,” IEEE Open Journal of the Communications Society, vol. 2, p. 1171–1187, 2021.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[2]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L. Wang et al., “Multi-Agent Deep Reinforcement Learning-Based Trajectory Planning for Multi-UAV Assisted Mobile Edge Computing,” IEEE Transactions on Cognitive Communications and Networking, vol. 7, no. 1, pp. 73–84, 2021.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[3]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A. M. Koushik et al., “Deep Q -Learning-Based Node Positioning for Throughput-Optimal Communications in Dynamic UAV Swarm Network,” IEEE Transactions on Cognitive Communications and Networking, vol. 5, no. 3, pp. 554–566, 2019.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86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8AC-ACAE-4D97-B0CA-8C18D863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32BA-1C8B-4E59-9514-B133460AB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9982199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Minimize the time-average service delay subject to an average UAV power constraint</a:t>
            </a:r>
            <a:r>
              <a:rPr lang="en-US" dirty="0"/>
              <a:t>:</a:t>
            </a:r>
          </a:p>
          <a:p>
            <a:r>
              <a:rPr lang="en-US" sz="1400" dirty="0"/>
              <a:t>Optimize UAV operations in both waiting and communication service phases</a:t>
            </a:r>
          </a:p>
          <a:p>
            <a:r>
              <a:rPr lang="en-US" sz="1400" dirty="0"/>
              <a:t>Our problem exhibits a multiscale structure: Waiting &amp; Communication states | Two-layer decision-making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FFFF00"/>
                </a:solidFill>
              </a:rPr>
              <a:t>M</a:t>
            </a:r>
            <a:r>
              <a:rPr lang="en-US" b="1" dirty="0">
                <a:solidFill>
                  <a:srgbClr val="FFFF00"/>
                </a:solidFill>
              </a:rPr>
              <a:t>ultiscale </a:t>
            </a:r>
            <a:r>
              <a:rPr lang="en-US" b="1" u="sng" dirty="0">
                <a:solidFill>
                  <a:srgbClr val="FFFF00"/>
                </a:solidFill>
              </a:rPr>
              <a:t>A</a:t>
            </a:r>
            <a:r>
              <a:rPr lang="en-US" b="1" dirty="0">
                <a:solidFill>
                  <a:srgbClr val="FFFF00"/>
                </a:solidFill>
              </a:rPr>
              <a:t>daptive </a:t>
            </a:r>
            <a:r>
              <a:rPr lang="en-US" b="1" u="sng" dirty="0">
                <a:solidFill>
                  <a:srgbClr val="FFFF00"/>
                </a:solidFill>
              </a:rPr>
              <a:t>E</a:t>
            </a:r>
            <a:r>
              <a:rPr lang="en-US" b="1" dirty="0">
                <a:solidFill>
                  <a:srgbClr val="FFFF00"/>
                </a:solidFill>
              </a:rPr>
              <a:t>nergy-conscious </a:t>
            </a:r>
            <a:r>
              <a:rPr lang="en-US" b="1" u="sng" dirty="0">
                <a:solidFill>
                  <a:srgbClr val="FFFF00"/>
                </a:solidFill>
              </a:rPr>
              <a:t>S</a:t>
            </a:r>
            <a:r>
              <a:rPr lang="en-US" b="1" dirty="0">
                <a:solidFill>
                  <a:srgbClr val="FFFF00"/>
                </a:solidFill>
              </a:rPr>
              <a:t>cheduling and </a:t>
            </a:r>
            <a:r>
              <a:rPr lang="en-US" b="1" u="sng" dirty="0">
                <a:solidFill>
                  <a:srgbClr val="FFFF00"/>
                </a:solidFill>
              </a:rPr>
              <a:t>TR</a:t>
            </a:r>
            <a:r>
              <a:rPr lang="en-US" b="1" dirty="0">
                <a:solidFill>
                  <a:srgbClr val="FFFF00"/>
                </a:solidFill>
              </a:rPr>
              <a:t>ajectory </a:t>
            </a:r>
            <a:r>
              <a:rPr lang="en-US" b="1" u="sng" dirty="0">
                <a:solidFill>
                  <a:srgbClr val="FFFF00"/>
                </a:solidFill>
              </a:rPr>
              <a:t>O</a:t>
            </a:r>
            <a:r>
              <a:rPr lang="en-US" b="1" dirty="0">
                <a:solidFill>
                  <a:srgbClr val="FFFF00"/>
                </a:solidFill>
              </a:rPr>
              <a:t>ptimization (</a:t>
            </a:r>
            <a:r>
              <a:rPr lang="en-US" b="1" u="sng" dirty="0">
                <a:solidFill>
                  <a:srgbClr val="FFFF00"/>
                </a:solidFill>
              </a:rPr>
              <a:t>MAESTRO</a:t>
            </a:r>
            <a:r>
              <a:rPr lang="en-US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D2713-E611-405B-9A23-CB93376A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41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A577-61B2-41E5-9919-81909C69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 </a:t>
            </a:r>
            <a:r>
              <a:rPr lang="en-US" sz="3200" dirty="0"/>
              <a:t>Addressing the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BDDB7-977D-4C24-8B70-D99F5EC58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951857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dirty="0">
                <a:solidFill>
                  <a:srgbClr val="FFFF00"/>
                </a:solidFill>
              </a:rPr>
              <a:t>Adaptive Control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UAVs relay dynamically-generated traffic from miscellaneous sets of randomly distributed GNs</a:t>
            </a:r>
          </a:p>
          <a:p>
            <a:pPr lvl="1"/>
            <a:r>
              <a:rPr lang="en-US" sz="1400" dirty="0"/>
              <a:t>Non-SCA approach allows for a control framework that is adaptive to uncertain system dynamics</a:t>
            </a:r>
          </a:p>
          <a:p>
            <a:pPr lvl="1"/>
            <a:r>
              <a:rPr lang="en-US" sz="1400" dirty="0"/>
              <a:t>A </a:t>
            </a:r>
            <a:r>
              <a:rPr lang="en-US" sz="1400" dirty="0">
                <a:solidFill>
                  <a:srgbClr val="FFFF00"/>
                </a:solidFill>
              </a:rPr>
              <a:t>Semi-Markov Decision Process (SMDP)</a:t>
            </a:r>
            <a:r>
              <a:rPr lang="en-US" sz="1400" dirty="0"/>
              <a:t> formulation captures temporal irregularities in state transitions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A2G Channel Model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Accurately model A2G channel characteristics along BS-UAV and GN-UAV links</a:t>
            </a:r>
          </a:p>
          <a:p>
            <a:pPr lvl="1"/>
            <a:r>
              <a:rPr lang="en-US" sz="1400" dirty="0"/>
              <a:t>Incorporation of </a:t>
            </a:r>
            <a:r>
              <a:rPr lang="en-US" sz="1400" dirty="0">
                <a:solidFill>
                  <a:srgbClr val="FFFF00"/>
                </a:solidFill>
              </a:rPr>
              <a:t>rate-adaptation</a:t>
            </a:r>
            <a:r>
              <a:rPr lang="en-US" sz="1400" dirty="0"/>
              <a:t> at all transmitters to maximize system throughput</a:t>
            </a:r>
          </a:p>
          <a:p>
            <a:pPr lvl="1"/>
            <a:r>
              <a:rPr lang="en-US" sz="1400" dirty="0"/>
              <a:t>Our SMDP formulation mitigates approximations in the data payload delivery constraints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101C-DF4B-4BAA-9391-4833D9C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55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794A-4FF2-43D4-A561-305C34D6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 </a:t>
            </a:r>
            <a:r>
              <a:rPr lang="en-US" sz="3200" dirty="0"/>
              <a:t>Addressing the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64B5-8993-47EB-B7D8-FDAFD43C1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232812" cy="4111414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UAV Trajectory Design</a:t>
            </a:r>
            <a:r>
              <a:rPr lang="en-US" sz="1200" dirty="0"/>
              <a:t>:</a:t>
            </a:r>
          </a:p>
          <a:p>
            <a:pPr lvl="1"/>
            <a:r>
              <a:rPr lang="en-US" sz="1200" dirty="0">
                <a:solidFill>
                  <a:srgbClr val="FFFF00"/>
                </a:solidFill>
              </a:rPr>
              <a:t>Hierarchical Competitive Swarm Optimization (HCSO)</a:t>
            </a:r>
          </a:p>
          <a:p>
            <a:pPr lvl="1"/>
            <a:r>
              <a:rPr lang="en-US" sz="1200" dirty="0"/>
              <a:t>Unlike SCA, CSO does not rely on a specific problem structure</a:t>
            </a:r>
          </a:p>
          <a:p>
            <a:pPr lvl="1"/>
            <a:r>
              <a:rPr lang="en-US" sz="1200" dirty="0"/>
              <a:t>Unlike PSO, CSO has more efficient updates via pair-wise competition</a:t>
            </a:r>
          </a:p>
          <a:p>
            <a:pPr marL="457200" lvl="1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r>
              <a:rPr lang="en-US" sz="1400" dirty="0">
                <a:solidFill>
                  <a:srgbClr val="FFFF00"/>
                </a:solidFill>
              </a:rPr>
              <a:t>Distributed Swarm Deployments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Decoupled executions via </a:t>
            </a:r>
            <a:r>
              <a:rPr lang="en-US" sz="1200" dirty="0">
                <a:solidFill>
                  <a:srgbClr val="FFFF00"/>
                </a:solidFill>
              </a:rPr>
              <a:t>policy replication</a:t>
            </a:r>
            <a:r>
              <a:rPr lang="en-US" sz="1200" dirty="0"/>
              <a:t> across the swarm</a:t>
            </a:r>
          </a:p>
          <a:p>
            <a:pPr lvl="1"/>
            <a:r>
              <a:rPr lang="en-US" sz="1200" dirty="0"/>
              <a:t>Overlay a fully-connected mesh network for </a:t>
            </a:r>
            <a:r>
              <a:rPr lang="en-US" sz="1200" dirty="0">
                <a:solidFill>
                  <a:srgbClr val="FFFF00"/>
                </a:solidFill>
              </a:rPr>
              <a:t>command &amp; control</a:t>
            </a:r>
          </a:p>
          <a:p>
            <a:pPr lvl="1"/>
            <a:r>
              <a:rPr lang="en-US" sz="1200" dirty="0"/>
              <a:t>Multi-UAV heuristics for </a:t>
            </a:r>
            <a:r>
              <a:rPr lang="en-US" sz="1200" dirty="0">
                <a:solidFill>
                  <a:srgbClr val="FFFF00"/>
                </a:solidFill>
              </a:rPr>
              <a:t>spread maximization</a:t>
            </a:r>
            <a:r>
              <a:rPr lang="en-US" sz="1200" dirty="0"/>
              <a:t> and </a:t>
            </a:r>
            <a:r>
              <a:rPr lang="en-US" sz="1200" dirty="0">
                <a:solidFill>
                  <a:srgbClr val="FFFF00"/>
                </a:solidFill>
              </a:rPr>
              <a:t>conflict resolution</a:t>
            </a:r>
            <a:endParaRPr lang="en-US" sz="1400" dirty="0">
              <a:solidFill>
                <a:srgbClr val="FFFF00"/>
              </a:solidFill>
            </a:endParaRPr>
          </a:p>
          <a:p>
            <a:pPr lvl="1"/>
            <a:r>
              <a:rPr lang="en-US" sz="1200" dirty="0">
                <a:solidFill>
                  <a:srgbClr val="FFFF00"/>
                </a:solidFill>
              </a:rPr>
              <a:t>M/G/x queuing models</a:t>
            </a:r>
            <a:r>
              <a:rPr lang="en-US" sz="1200" dirty="0"/>
              <a:t> incorporated at both the BS as well as the UAVs</a:t>
            </a:r>
          </a:p>
          <a:p>
            <a:pPr lvl="1"/>
            <a:r>
              <a:rPr lang="en-US" sz="1200" dirty="0"/>
              <a:t>QoS studies include queue wait times and </a:t>
            </a:r>
            <a:r>
              <a:rPr lang="en-US" sz="1200" dirty="0">
                <a:solidFill>
                  <a:srgbClr val="FFFF00"/>
                </a:solidFill>
              </a:rPr>
              <a:t>queue management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68875-B303-4291-9757-AF8236C8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3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2042-3BC1-4A67-B045-929FCDB9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D384-BF95-415D-B8E7-178550FC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Motivation</a:t>
            </a:r>
          </a:p>
          <a:p>
            <a:r>
              <a:rPr lang="en-US" sz="1800" dirty="0">
                <a:solidFill>
                  <a:srgbClr val="FFFF00"/>
                </a:solidFill>
              </a:rPr>
              <a:t>Problem Statement</a:t>
            </a:r>
          </a:p>
          <a:p>
            <a:r>
              <a:rPr lang="en-US" sz="1800" dirty="0">
                <a:solidFill>
                  <a:srgbClr val="FFFF00"/>
                </a:solidFill>
              </a:rPr>
              <a:t>State-of-the-art</a:t>
            </a:r>
            <a:r>
              <a:rPr lang="en-US" sz="1800" dirty="0"/>
              <a:t>: Approaches &amp; Drawbacks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System Model</a:t>
            </a:r>
            <a:r>
              <a:rPr lang="en-US" sz="1800" dirty="0"/>
              <a:t>: Deployment | Communication | Channel | Power</a:t>
            </a:r>
          </a:p>
          <a:p>
            <a:r>
              <a:rPr lang="en-US" sz="1800" dirty="0">
                <a:solidFill>
                  <a:srgbClr val="FFFF00"/>
                </a:solidFill>
              </a:rPr>
              <a:t>MAESTRO</a:t>
            </a:r>
            <a:r>
              <a:rPr lang="en-US" sz="1800" dirty="0"/>
              <a:t>: Specialized single UAV relay approach via SMDPs and HCSO</a:t>
            </a:r>
          </a:p>
          <a:p>
            <a:r>
              <a:rPr lang="en-US" sz="1800" dirty="0">
                <a:solidFill>
                  <a:srgbClr val="FFFF00"/>
                </a:solidFill>
              </a:rPr>
              <a:t>MAESTRO-X</a:t>
            </a:r>
            <a:r>
              <a:rPr lang="en-US" sz="1800" dirty="0"/>
              <a:t>: Generalized swarm orchestration | Optimal policy + multi-UAV heuristics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Numerical Evaluations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90AE5-A073-4746-81A7-E17021AC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4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38B9-3BF9-49BD-A310-530F51A5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12" y="808055"/>
            <a:ext cx="5344161" cy="1453363"/>
          </a:xfrm>
        </p:spPr>
        <p:txBody>
          <a:bodyPr>
            <a:normAutofit/>
          </a:bodyPr>
          <a:lstStyle/>
          <a:p>
            <a:r>
              <a:rPr lang="en-US" dirty="0"/>
              <a:t>System Model: Deployment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6F49FF-84E5-A066-9BA1-FC7B5462BF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611" y="2261420"/>
                <a:ext cx="5506722" cy="363793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FF00"/>
                    </a:solidFill>
                  </a:rPr>
                  <a:t>rotary-wing UAV relays</a:t>
                </a:r>
                <a:r>
                  <a:rPr lang="en-US" b="0" dirty="0"/>
                  <a:t> assisting </a:t>
                </a:r>
                <a:r>
                  <a:rPr lang="en-US" dirty="0"/>
                  <a:t>a terrestrial BS</a:t>
                </a: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Circular cell</a:t>
                </a:r>
                <a:r>
                  <a:rPr lang="en-US" dirty="0"/>
                  <a:t>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GN density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GNs/area</a:t>
                </a:r>
              </a:p>
              <a:p>
                <a:r>
                  <a:rPr lang="en-US" dirty="0"/>
                  <a:t>Fixed UAV height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Fixed BS height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BS 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orthogonal channels (OFDMA)</a:t>
                </a:r>
              </a:p>
              <a:p>
                <a:r>
                  <a:rPr lang="en-US" b="0" dirty="0"/>
                  <a:t>UAVs restricted to serve 1 GN at a time</a:t>
                </a:r>
              </a:p>
              <a:p>
                <a:r>
                  <a:rPr lang="en-US" b="0" dirty="0">
                    <a:solidFill>
                      <a:srgbClr val="FFFF00"/>
                    </a:solidFill>
                  </a:rPr>
                  <a:t>Decode &amp; Forward (D&amp;F)</a:t>
                </a:r>
                <a:r>
                  <a:rPr lang="en-US" b="0" dirty="0"/>
                  <a:t> strategy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6F49FF-84E5-A066-9BA1-FC7B5462B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611" y="2261420"/>
                <a:ext cx="5506722" cy="3637935"/>
              </a:xfrm>
              <a:blipFill>
                <a:blip r:embed="rId3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DEC60-3A1E-47C1-8D61-0620D557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0213" y="6550222"/>
            <a:ext cx="311787" cy="3077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AC8F8B-EF6D-420B-BC31-98B8A1A02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5" y="1146696"/>
            <a:ext cx="6095593" cy="451074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78374-C8D8-4B02-B59D-C3F467D1BCF9}"/>
              </a:ext>
            </a:extLst>
          </p:cNvPr>
          <p:cNvSpPr txBox="1"/>
          <p:nvPr/>
        </p:nvSpPr>
        <p:spPr>
          <a:xfrm flipH="1">
            <a:off x="5571270" y="5723462"/>
            <a:ext cx="6644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A sample deployment in precision agriculture/mechanized farming </a:t>
            </a:r>
            <a:r>
              <a:rPr lang="en-US" sz="1200" i="1" dirty="0">
                <a:latin typeface="Century Schoolbook" panose="02040604050505020304" pitchFamily="18" charset="0"/>
              </a:rPr>
              <a:t>(Not to scale)</a:t>
            </a:r>
          </a:p>
        </p:txBody>
      </p:sp>
    </p:spTree>
    <p:extLst>
      <p:ext uri="{BB962C8B-B14F-4D97-AF65-F5344CB8AC3E}">
        <p14:creationId xmlns:p14="http://schemas.microsoft.com/office/powerpoint/2010/main" val="1711061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417A-2724-477C-997C-2FF4FB9B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Communication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A8B40E-4569-44F7-B5F6-4F33E6455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1302999" cy="3696546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Link bandwidth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Each UAV equipped with </a:t>
                </a:r>
                <a:r>
                  <a:rPr lang="en-US" dirty="0">
                    <a:solidFill>
                      <a:srgbClr val="FFFF00"/>
                    </a:solidFill>
                  </a:rPr>
                  <a:t>one transceiver chain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Channels to the UAVs can either be </a:t>
                </a:r>
                <a:r>
                  <a:rPr lang="en-US" dirty="0">
                    <a:solidFill>
                      <a:srgbClr val="FFFF00"/>
                    </a:solidFill>
                  </a:rPr>
                  <a:t>pre-determined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FF00"/>
                    </a:solidFill>
                  </a:rPr>
                  <a:t>dynamically assigned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Fully-connected mesh over the band-edges for BS-UAV and inter-UAV command &amp; control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Short control frames v Relatively larger data payloads | </a:t>
                </a:r>
                <a:r>
                  <a:rPr lang="en-US" dirty="0">
                    <a:solidFill>
                      <a:srgbClr val="FFFF00"/>
                    </a:solidFill>
                  </a:rPr>
                  <a:t>Ignore control/coordination latencies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Each GN generated </a:t>
                </a:r>
                <a:r>
                  <a:rPr lang="en-US" dirty="0">
                    <a:solidFill>
                      <a:srgbClr val="FFFF00"/>
                    </a:solidFill>
                  </a:rPr>
                  <a:t>uplink requests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>
                    <a:solidFill>
                      <a:srgbClr val="FFFF00"/>
                    </a:solidFill>
                  </a:rPr>
                  <a:t> bits</a:t>
                </a:r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Per-GN Poisson request generation process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req/GN/time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Overall request arrival rate in the cell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FFFF00"/>
                    </a:solidFill>
                  </a:rPr>
                  <a:t> req/time</a:t>
                </a:r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A8B40E-4569-44F7-B5F6-4F33E6455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1302999" cy="3696546"/>
              </a:xfrm>
              <a:blipFill>
                <a:blip r:embed="rId2"/>
                <a:stretch>
                  <a:fillRect l="-216" t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5BB5-DBC8-45D4-B955-7C82907B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2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A50-A9A6-4DCA-8413-EDD7A9EA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725" y="1061921"/>
            <a:ext cx="4738275" cy="1608124"/>
          </a:xfrm>
        </p:spPr>
        <p:txBody>
          <a:bodyPr>
            <a:normAutofit/>
          </a:bodyPr>
          <a:lstStyle/>
          <a:p>
            <a:r>
              <a:rPr lang="en-US" dirty="0"/>
              <a:t>System Model: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9B422-D7B8-4CC7-AC00-63F089BF8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1" y="2461561"/>
            <a:ext cx="7216477" cy="24355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18F4-1019-4A8B-8B89-1F567AB70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01267" y="2194560"/>
                <a:ext cx="4643189" cy="351841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</m:ra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endParaRPr lang="en-US" sz="14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β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</m:sup>
                    </m:sSup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NLoS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κ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sz="1400" dirty="0"/>
                  <a:t> capture </a:t>
                </a:r>
                <a:r>
                  <a:rPr lang="en-US" sz="1400" dirty="0">
                    <a:solidFill>
                      <a:srgbClr val="FFFF00"/>
                    </a:solidFill>
                  </a:rPr>
                  <a:t>large-scale variations for LoS &amp; NLoS</a:t>
                </a:r>
                <a:endParaRPr lang="en-US" sz="14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400" b="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-dependent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1400" b="0" i="0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factor</m:t>
                    </m:r>
                  </m:oMath>
                </a14:m>
                <a:r>
                  <a:rPr lang="en-US" sz="1400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d>
                      </m:e>
                    </m:func>
                  </m:oMath>
                </a14:m>
                <a:endParaRPr lang="en-US" sz="1400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sz="1400" b="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models </a:t>
                </a:r>
                <a:r>
                  <a:rPr lang="en-US" sz="1400" b="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small-scale fading</a:t>
                </a:r>
                <a:endParaRPr lang="en-US" sz="1400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400" dirty="0"/>
                  <a:t> is modeled as </a:t>
                </a:r>
                <a:r>
                  <a:rPr lang="en-US" sz="1400" dirty="0">
                    <a:solidFill>
                      <a:srgbClr val="FFFF00"/>
                    </a:solidFill>
                  </a:rPr>
                  <a:t>Rician fading for LoS</a:t>
                </a:r>
                <a:r>
                  <a:rPr lang="en-US" sz="1400" dirty="0"/>
                  <a:t> links and as </a:t>
                </a:r>
                <a:r>
                  <a:rPr lang="en-US" sz="1400" dirty="0">
                    <a:solidFill>
                      <a:srgbClr val="FFFF00"/>
                    </a:solidFill>
                  </a:rPr>
                  <a:t>Rayleigh fading for NLoS</a:t>
                </a:r>
                <a:r>
                  <a:rPr lang="en-US" sz="1400" dirty="0"/>
                  <a:t> links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</m:d>
                    <m:r>
                      <a:rPr lang="en-US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φ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NLoS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sz="1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18F4-1019-4A8B-8B89-1F567AB70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1267" y="2194560"/>
                <a:ext cx="4643189" cy="3518419"/>
              </a:xfrm>
              <a:blipFill>
                <a:blip r:embed="rId4"/>
                <a:stretch>
                  <a:fillRect l="-263" r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96520-E5B3-4C7E-89EC-85F739FE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67793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202ED-FEF5-4EEB-993D-A665769016E4}"/>
              </a:ext>
            </a:extLst>
          </p:cNvPr>
          <p:cNvSpPr txBox="1"/>
          <p:nvPr/>
        </p:nvSpPr>
        <p:spPr>
          <a:xfrm>
            <a:off x="128691" y="5883018"/>
            <a:ext cx="103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[1] C. You and R. Zhang, “3D Trajectory Optimization in Rician Fading for UAV-Enabled Data Harvesting,” IEEE Transactions on Wireless Communications, vol. 18, no. 6, pp. 3192–3207, 2019.</a:t>
            </a:r>
          </a:p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[2] A. Al-Hourani, S. Kandeepan, and S. Lardner, “Optimal LAP Altitude for Maximum Coverage,” IEEE Wireless </a:t>
            </a:r>
            <a:r>
              <a:rPr lang="fr-FR" sz="800" b="0" i="0" u="none" strike="noStrike" baseline="0" dirty="0">
                <a:latin typeface="Century Schoolbook" panose="02040604050505020304" pitchFamily="18" charset="0"/>
              </a:rPr>
              <a:t>Communications Letters, vol. 3, no. 6, pp. 569–572, 2014.</a:t>
            </a:r>
          </a:p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[3] D. Tse and P. Viswanath, Fundamentals of Wireless Communication. Cambridge: Cambridge University Press, 2005.</a:t>
            </a:r>
          </a:p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[4] R. Essaadali and A. Kouki, “A new simple Unmanned Aerial Vehicle doppler effect RF reducing technique,” in MILCOM 2016 - 2016 IEEE Military Communications Conference, 2016, pp. 1179–1183.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779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643A-50B4-4570-867A-62C9F38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Channel | Rate Adaptation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C9FCF-059F-4F1E-AF5F-88D0E4CD7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65960"/>
                <a:ext cx="10706946" cy="4170680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At the transmitters, we know the large-scale channel variations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LoS/NLoS probabilities)</a:t>
                </a:r>
              </a:p>
              <a:p>
                <a:r>
                  <a:rPr lang="en-US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Not knowing the small-scale variations, </a:t>
                </a:r>
                <a:r>
                  <a:rPr lang="en-US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we adapt the rate to maximize throughput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FFFF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out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Υ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</m:rad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Υ</m:t>
                                </m:r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</m:d>
                          </m:e>
                        </m:rad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Υ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Γ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Υ</m:t>
                            </m:r>
                            <m:r>
                              <m:rPr>
                                <m:lit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sup>
                        </m:s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m:rPr>
                        <m:lit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βP</m:t>
                        </m:r>
                      </m:e>
                    </m:d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R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Υ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Υ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Υ</m:t>
                            </m:r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</m:d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Υ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</m:rad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Υ</m:t>
                                </m:r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</m:d>
                          </m:e>
                        </m:rad>
                      </m:e>
                    </m:d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 </m:t>
                    </m:r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βP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Γ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Υ</m:t>
                            </m:r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</m:d>
                      </m:e>
                    </m:ra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, 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Υ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</m:t>
                    </m:r>
                    <m:func>
                      <m:func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</m:d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Υ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  <m: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func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</m:rad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σ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rad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FF00"/>
                    </a:solidFill>
                  </a:rPr>
                  <a:t> | </a:t>
                </a:r>
                <a:r>
                  <a:rPr lang="en-US" dirty="0"/>
                  <a:t>This can be solved easily via the </a:t>
                </a:r>
                <a:r>
                  <a:rPr lang="en-US" dirty="0">
                    <a:solidFill>
                      <a:srgbClr val="FFFF00"/>
                    </a:solidFill>
                  </a:rPr>
                  <a:t>Bisection Method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LoS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LoS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NLoS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NLoS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C9FCF-059F-4F1E-AF5F-88D0E4CD7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65960"/>
                <a:ext cx="10706946" cy="4170680"/>
              </a:xfrm>
              <a:blipFill>
                <a:blip r:embed="rId2"/>
                <a:stretch>
                  <a:fillRect l="-228" t="-1170" b="-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7F9F5-2C7D-46BC-A4AE-4EB065C9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9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0" name="Rectangle 4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4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2" name="Rectangle 4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FD63B-80CC-445E-9EA3-30B2DE5C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smtClean="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24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CD8AA-D14F-4DE8-9CA5-282FF1E802EC}"/>
              </a:ext>
            </a:extLst>
          </p:cNvPr>
          <p:cNvSpPr txBox="1"/>
          <p:nvPr/>
        </p:nvSpPr>
        <p:spPr>
          <a:xfrm>
            <a:off x="699304" y="5739915"/>
            <a:ext cx="1079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Performance: A2G Channel Model with Rate Adaptation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AAB211-2A78-4450-B597-79502927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0" y="1235662"/>
            <a:ext cx="5618319" cy="4142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5A324E-AFEF-456E-B069-8C651DD06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84" y="1235504"/>
            <a:ext cx="5575036" cy="414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0748C-1756-43B3-9420-754C5786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25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37122-86A3-4431-8FFE-27F3C50D1BA3}"/>
              </a:ext>
            </a:extLst>
          </p:cNvPr>
          <p:cNvSpPr txBox="1"/>
          <p:nvPr/>
        </p:nvSpPr>
        <p:spPr>
          <a:xfrm>
            <a:off x="699304" y="5739915"/>
            <a:ext cx="1079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Performance: A2G Channel Model with Rate Adaptation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F7F1F-1F46-4EC5-8FF9-5A4769BE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018582"/>
            <a:ext cx="5430238" cy="4149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C9FE8-4351-4E67-819C-157A5768D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12" y="1018582"/>
            <a:ext cx="5717172" cy="414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5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9697-AA3A-4CBE-83F4-2961F5C3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961" y="643463"/>
            <a:ext cx="4748109" cy="1608124"/>
          </a:xfrm>
        </p:spPr>
        <p:txBody>
          <a:bodyPr>
            <a:normAutofit/>
          </a:bodyPr>
          <a:lstStyle/>
          <a:p>
            <a:r>
              <a:rPr lang="en-US" dirty="0"/>
              <a:t>System Model: Power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D25E838E-16B3-4B4D-B36E-BE0F999A92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1" y="984894"/>
            <a:ext cx="6897878" cy="48974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DCB266B-220F-EA2E-D9E9-63D3AE3CE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2961" y="2251587"/>
                <a:ext cx="5019040" cy="3630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comm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tip</m:t>
                                </m:r>
                              </m:sub>
                              <m: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  <m:sSubSup>
                                      <m:sSubSup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rad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b="0" dirty="0"/>
                  <a:t> are scaling constants</a:t>
                </a:r>
              </a:p>
              <a:p>
                <a:r>
                  <a:rPr lang="en-US" sz="1400" dirty="0"/>
                  <a:t>Note that </a:t>
                </a:r>
                <a:r>
                  <a:rPr lang="en-US" sz="1400" dirty="0">
                    <a:solidFill>
                      <a:srgbClr val="FFFF00"/>
                    </a:solidFill>
                  </a:rPr>
                  <a:t>dynamic UAV movements are more efficient</a:t>
                </a:r>
                <a:r>
                  <a:rPr lang="en-US" sz="1400" dirty="0"/>
                  <a:t> – both in terms of </a:t>
                </a:r>
                <a:r>
                  <a:rPr lang="en-US" sz="1400" dirty="0">
                    <a:solidFill>
                      <a:srgbClr val="FFFF00"/>
                    </a:solidFill>
                  </a:rPr>
                  <a:t>power consumption</a:t>
                </a:r>
                <a:r>
                  <a:rPr lang="en-US" sz="1400" dirty="0"/>
                  <a:t> as well as </a:t>
                </a:r>
                <a:r>
                  <a:rPr lang="en-US" sz="1400" dirty="0">
                    <a:solidFill>
                      <a:srgbClr val="FFFF00"/>
                    </a:solidFill>
                  </a:rPr>
                  <a:t>QoS metrics</a:t>
                </a:r>
                <a:r>
                  <a:rPr lang="en-US" sz="1400" dirty="0"/>
                  <a:t> (link throughput, service delays, etc.)</a:t>
                </a:r>
                <a:endParaRPr lang="en-US" sz="1400" b="0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DCB266B-220F-EA2E-D9E9-63D3AE3CE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2961" y="2251587"/>
                <a:ext cx="5019040" cy="3630800"/>
              </a:xfrm>
              <a:blipFill>
                <a:blip r:embed="rId4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E715D-9B48-4DB6-839F-8B90E403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DCDFE-E464-4A01-A619-2CAC5D292965}"/>
              </a:ext>
            </a:extLst>
          </p:cNvPr>
          <p:cNvSpPr txBox="1"/>
          <p:nvPr/>
        </p:nvSpPr>
        <p:spPr>
          <a:xfrm>
            <a:off x="149011" y="6372453"/>
            <a:ext cx="115349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Y. Zeng et al., “Energy Minimization for Wireless Communication With Rotary-Wing UAV,” IEEE Transactions on Wireless Communications, vol. 18, no. 4, pp. 2329–2345, April 2019.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06687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11DF-4945-42C1-BF09-7E3B0C42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94" y="367788"/>
            <a:ext cx="7749131" cy="14533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MAESTRO: Single-Agent Specialization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5909" y="5073274"/>
                <a:ext cx="11007104" cy="130720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  <a:effectLst/>
                  </a:rPr>
                  <a:t>UAV radius level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dirty="0">
                    <a:solidFill>
                      <a:srgbClr val="FFFF00"/>
                    </a:solidFill>
                  </a:rPr>
                  <a:t>UAV angular position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i="1" dirty="0"/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Polar coordinate of the UAV at time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Effective traffic rate experienced by the UAV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req/time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909" y="5073274"/>
                <a:ext cx="11007104" cy="1307206"/>
              </a:xfr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AB0A-0D90-44B2-BA1D-084C27F1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66410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E336E-A6B8-4CC1-A15C-6635F218B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15" y="1603670"/>
            <a:ext cx="9740491" cy="32874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9291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F871-AA29-42C9-AF7A-E32F94EC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866992"/>
            <a:ext cx="10131425" cy="1456267"/>
          </a:xfrm>
        </p:spPr>
        <p:txBody>
          <a:bodyPr/>
          <a:lstStyle/>
          <a:p>
            <a:r>
              <a:rPr lang="en-US" dirty="0"/>
              <a:t>MAESTRO: SMDP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EEB9D-124E-4D6C-8074-CED7242F3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628054"/>
                <a:ext cx="11065932" cy="182371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Semi-Markov Decision Process:</a:t>
                </a:r>
              </a:p>
              <a:p>
                <a:r>
                  <a:rPr lang="en-US" sz="1400" dirty="0">
                    <a:solidFill>
                      <a:srgbClr val="FFFF00"/>
                    </a:solidFill>
                  </a:rPr>
                  <a:t>Waiting states</a:t>
                </a:r>
                <a:r>
                  <a:rPr lang="en-US" sz="1400" dirty="0"/>
                  <a:t>: UAV radius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sz="1400" b="0" dirty="0"/>
              </a:p>
              <a:p>
                <a:r>
                  <a:rPr lang="en-US" sz="14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Communication states</a:t>
                </a: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: UAV radius level and GN position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4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Angular symmetry</a:t>
                </a: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facilitates the </a:t>
                </a:r>
                <a:r>
                  <a:rPr lang="en-US" sz="14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multiscale decomposition</a:t>
                </a: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of our problem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EEB9D-124E-4D6C-8074-CED7242F3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628054"/>
                <a:ext cx="11065932" cy="1823719"/>
              </a:xfrm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D163C-E484-4D38-90F5-275DCA0C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12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F871-AA29-42C9-AF7A-E32F94EC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1899"/>
            <a:ext cx="10131425" cy="1456267"/>
          </a:xfrm>
        </p:spPr>
        <p:txBody>
          <a:bodyPr/>
          <a:lstStyle/>
          <a:p>
            <a:r>
              <a:rPr lang="en-US" dirty="0"/>
              <a:t>MAESTRO: SMDP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EEB9D-124E-4D6C-8074-CED7242F3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605281"/>
                <a:ext cx="11065932" cy="525093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Semi-Markov Decision Process: Twin-stage (</a:t>
                </a:r>
                <a:r>
                  <a:rPr lang="en-US" dirty="0">
                    <a:solidFill>
                      <a:srgbClr val="FFFF00"/>
                    </a:solidFill>
                  </a:rPr>
                  <a:t>Multiscale</a:t>
                </a:r>
                <a:r>
                  <a:rPr lang="en-US" dirty="0"/>
                  <a:t>) action framework</a:t>
                </a:r>
              </a:p>
              <a:p>
                <a:r>
                  <a:rPr lang="en-US" dirty="0"/>
                  <a:t> </a:t>
                </a:r>
                <a:r>
                  <a:rPr lang="en-US" sz="1400" dirty="0">
                    <a:solidFill>
                      <a:srgbClr val="FFFF00"/>
                    </a:solidFill>
                  </a:rPr>
                  <a:t>Waiting states |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4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𝒮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wait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/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Outer decision | Optimal UAV radial velocity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SMDP Value Iteration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Inner decision | Optimal UAV angular velocity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Exhaustive Search</a:t>
                </a:r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) | Solve: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ν</m:t>
                          </m:r>
                        </m:sub>
                        <m:sup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en-US" sz="12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ν</m:t>
                      </m:r>
                      <m:d>
                        <m:d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mob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e>
                          </m:d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avg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  </m:t>
                      </m:r>
                      <m:r>
                        <m:rPr>
                          <m:nor/>
                        </m:rPr>
                        <a:rPr lang="en-US" sz="12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12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2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  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12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2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14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Communication states |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4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𝒮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comm</m:t>
                        </m:r>
                      </m:sub>
                    </m:sSub>
                  </m:oMath>
                </a14:m>
                <a:endParaRPr lang="en-US" sz="1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Outer decision | Optimal UAV terminal service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sub>
                              <m:sup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acc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sub>
                              <m:sup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SMDP Value Iteration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Inner decision I | Optimal scheduling strategy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| </a:t>
                </a:r>
                <a:r>
                  <a:rPr lang="en-US" sz="12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Pick the minimizing action between</a:t>
                </a:r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ν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  <m:r>
                      <m:rPr>
                        <m:lit/>
                      </m:rP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𝐺𝐵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ν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</m:e>
                        </m:acc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𝑚𝑖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ν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/>
                              <m:t>avg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ν</m:t>
                    </m:r>
                    <m:nary>
                      <m:nary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/>
                              <m:t>mob</m:t>
                            </m:r>
                          </m:sub>
                        </m:sSub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latin typeface="Cambria Math" panose="02040503050406030204" pitchFamily="18" charset="0"/>
                                          </a:rPr>
                                          <m:t>η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η</m:t>
                                    </m:r>
                                  </m:e>
                                </m:d>
                                <m:r>
                                  <a:rPr lang="en-US" sz="12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>
                                            <a:latin typeface="Cambria Math" panose="02040503050406030204" pitchFamily="18" charset="0"/>
                                          </a:rPr>
                                          <m:t>η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e>
                        </m:d>
                        <m:r>
                          <m:rPr>
                            <m:nor/>
                          </m:rPr>
                          <a:rPr lang="en-US" sz="1200"/>
                          <m:t>d</m:t>
                        </m:r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1200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Inner decision II | Optimal trajectory | 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Hierarchical Competitive Swarm Optimization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𝑚𝑖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  </m:t>
                    </m:r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ν</m:t>
                        </m:r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avg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ν</m:t>
                    </m:r>
                    <m:nary>
                      <m:naryPr>
                        <m:chr m:val="∑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nary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2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s.t. 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data payload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max velocity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and 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start &amp; end position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constraints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EEB9D-124E-4D6C-8074-CED7242F3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605281"/>
                <a:ext cx="11065932" cy="5250934"/>
              </a:xfrm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D163C-E484-4D38-90F5-275DCA0C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3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8898-1529-435E-8165-E5844F79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3200" cap="none">
                <a:latin typeface="Century Schoolbook" panose="02040604050505020304" pitchFamily="18" charset="0"/>
              </a:rPr>
              <a:t>Motivation</a:t>
            </a:r>
            <a:endParaRPr lang="en-US" sz="3200" cap="none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B5A48-F7E5-4C1E-8046-750F331C3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108" y="1150076"/>
            <a:ext cx="7382929" cy="455784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>
                <a:latin typeface="Century Schoolbook" panose="02040604050505020304" pitchFamily="18" charset="0"/>
              </a:rPr>
              <a:t>Need for </a:t>
            </a:r>
            <a:r>
              <a:rPr lang="en-US" sz="1600">
                <a:solidFill>
                  <a:srgbClr val="FFFF00"/>
                </a:solidFill>
                <a:latin typeface="Century Schoolbook" panose="02040604050505020304" pitchFamily="18" charset="0"/>
              </a:rPr>
              <a:t>multi-tier/non-terrestrial Radio Access Networks (RANs)</a:t>
            </a:r>
            <a:r>
              <a:rPr lang="en-US" sz="1600">
                <a:latin typeface="Century Schoolbook" panose="02040604050505020304" pitchFamily="18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Sustained device proliferation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Advanced next-generation RANs promising URLLC services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Intensive data-driven applications spanning nearly every sector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Massive OPEX and CAPEX in horizontally scaling terrestrial RANs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>
              <a:latin typeface="Century Schoolbook" panose="020406040505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latin typeface="Century Schoolbook" panose="02040604050505020304" pitchFamily="18" charset="0"/>
              </a:rPr>
              <a:t>R&amp;D emphasis on: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Unmanned Aerial Vehicles (UAVs);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High Altitude Platforms (HAPs); and</a:t>
            </a:r>
          </a:p>
          <a:p>
            <a:pPr>
              <a:lnSpc>
                <a:spcPct val="90000"/>
              </a:lnSpc>
            </a:pPr>
            <a:r>
              <a:rPr lang="en-US" sz="1600">
                <a:latin typeface="Century Schoolbook" panose="02040604050505020304" pitchFamily="18" charset="0"/>
              </a:rPr>
              <a:t>Low Earth, Medium Earth, &amp; Geostationary Earth Orbit                  (LEO, MEO, GEO) satellites</a:t>
            </a:r>
            <a:endParaRPr lang="en-US"/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FFFF00"/>
                </a:solidFill>
                <a:latin typeface="Century Schoolbook" panose="02040604050505020304" pitchFamily="18" charset="0"/>
              </a:rPr>
              <a:t>operating cooperatively to offload traffic, extend coverage, and enhance QoS</a:t>
            </a:r>
            <a:r>
              <a:rPr lang="en-US" sz="160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AD5FC-00A2-491B-BAE8-0758CD96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2097A-BA10-4CE6-B167-DBE07E0AB92B}"/>
              </a:ext>
            </a:extLst>
          </p:cNvPr>
          <p:cNvSpPr txBox="1"/>
          <p:nvPr/>
        </p:nvSpPr>
        <p:spPr>
          <a:xfrm>
            <a:off x="2092960" y="5793344"/>
            <a:ext cx="800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We will study a few commercial applications of Non-Terrestrial Networks.</a:t>
            </a:r>
          </a:p>
        </p:txBody>
      </p:sp>
    </p:spTree>
    <p:extLst>
      <p:ext uri="{BB962C8B-B14F-4D97-AF65-F5344CB8AC3E}">
        <p14:creationId xmlns:p14="http://schemas.microsoft.com/office/powerpoint/2010/main" val="3670184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10D1C-F777-4FF5-8153-67E508929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9"/>
          <a:stretch/>
        </p:blipFill>
        <p:spPr>
          <a:xfrm>
            <a:off x="473837" y="478273"/>
            <a:ext cx="11237976" cy="5897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3DBD9-C249-4902-A9C8-47F75587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30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891CB-883A-4637-9B49-3386B2384E49}"/>
              </a:ext>
            </a:extLst>
          </p:cNvPr>
          <p:cNvSpPr txBox="1"/>
          <p:nvPr/>
        </p:nvSpPr>
        <p:spPr>
          <a:xfrm>
            <a:off x="495204" y="6322556"/>
            <a:ext cx="1119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Algorithmic Flow of the single-agent optimization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CA5A7-6B7E-42EC-B8BB-B0CF911074F8}"/>
              </a:ext>
            </a:extLst>
          </p:cNvPr>
          <p:cNvSpPr txBox="1"/>
          <p:nvPr/>
        </p:nvSpPr>
        <p:spPr>
          <a:xfrm>
            <a:off x="1347893" y="3427211"/>
            <a:ext cx="3379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Waiting states: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Outer</a:t>
            </a:r>
            <a:r>
              <a:rPr lang="en-US" sz="1600" dirty="0">
                <a:latin typeface="Century Schoolbook" panose="02040604050505020304" pitchFamily="18" charset="0"/>
              </a:rPr>
              <a:t> Decision on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UAV Radial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F4A40-AD66-4280-8BA1-839F2A0CB9E0}"/>
              </a:ext>
            </a:extLst>
          </p:cNvPr>
          <p:cNvSpPr txBox="1"/>
          <p:nvPr/>
        </p:nvSpPr>
        <p:spPr>
          <a:xfrm>
            <a:off x="6092824" y="3427210"/>
            <a:ext cx="4277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Comm states: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Outer</a:t>
            </a:r>
            <a:r>
              <a:rPr lang="en-US" sz="1600" dirty="0">
                <a:latin typeface="Century Schoolbook" panose="02040604050505020304" pitchFamily="18" charset="0"/>
              </a:rPr>
              <a:t> Decisions on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BS/UAV Service</a:t>
            </a:r>
            <a:r>
              <a:rPr lang="en-US" sz="1600" dirty="0">
                <a:latin typeface="Century Schoolbook" panose="02040604050505020304" pitchFamily="18" charset="0"/>
              </a:rPr>
              <a:t> &amp;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UAV Terminal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E3A3F-95FB-44DD-B108-BF90BF77DE65}"/>
              </a:ext>
            </a:extLst>
          </p:cNvPr>
          <p:cNvSpPr txBox="1"/>
          <p:nvPr/>
        </p:nvSpPr>
        <p:spPr>
          <a:xfrm>
            <a:off x="1347893" y="707717"/>
            <a:ext cx="3379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Waiting states: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Inner</a:t>
            </a:r>
            <a:r>
              <a:rPr lang="en-US" sz="1600" dirty="0">
                <a:latin typeface="Century Schoolbook" panose="02040604050505020304" pitchFamily="18" charset="0"/>
              </a:rPr>
              <a:t> Decision on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UAV Angular Velocity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22DD39-78AE-4A34-B991-09E74FD421CF}"/>
              </a:ext>
            </a:extLst>
          </p:cNvPr>
          <p:cNvSpPr txBox="1"/>
          <p:nvPr/>
        </p:nvSpPr>
        <p:spPr>
          <a:xfrm>
            <a:off x="7545556" y="619791"/>
            <a:ext cx="3379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Comm states: </a:t>
            </a:r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Inner</a:t>
            </a:r>
            <a:r>
              <a:rPr lang="en-US" sz="1600" dirty="0">
                <a:latin typeface="Century Schoolbook" panose="02040604050505020304" pitchFamily="18" charset="0"/>
              </a:rPr>
              <a:t> Decisions on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entury Schoolbook" panose="02040604050505020304" pitchFamily="18" charset="0"/>
              </a:rPr>
              <a:t>UAV Service Trajectory</a:t>
            </a:r>
          </a:p>
        </p:txBody>
      </p:sp>
    </p:spTree>
    <p:extLst>
      <p:ext uri="{BB962C8B-B14F-4D97-AF65-F5344CB8AC3E}">
        <p14:creationId xmlns:p14="http://schemas.microsoft.com/office/powerpoint/2010/main" val="916305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381A-565D-4EFA-AE45-F71EE5D16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cap="none" dirty="0">
                <a:latin typeface="Century Schoolbook" panose="02040604050505020304" pitchFamily="18" charset="0"/>
              </a:rPr>
              <a:t>Numerical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C79B8-6D7F-457D-A8D0-1C99BA57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dirty="0">
                <a:solidFill>
                  <a:schemeClr val="tx1"/>
                </a:solidFill>
                <a:effectLst/>
              </a:rPr>
              <a:pPr>
                <a:spcAft>
                  <a:spcPts val="600"/>
                </a:spcAft>
              </a:pPr>
              <a:t>31</a:t>
            </a:fld>
            <a:endParaRPr lang="en-US" b="0" i="0" kern="12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1717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C6D0-A9DD-42D1-97B7-A81CFD94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310B3-D245-48DC-B226-37246A623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918547"/>
                <a:ext cx="10131425" cy="4238413"/>
              </a:xfrm>
            </p:spPr>
            <p:txBody>
              <a:bodyPr>
                <a:noAutofit/>
              </a:bodyPr>
              <a:lstStyle/>
              <a:p>
                <a:r>
                  <a:rPr lang="en-US" b="0" dirty="0">
                    <a:solidFill>
                      <a:srgbClr val="FFFF00"/>
                    </a:solidFill>
                  </a:rPr>
                  <a:t>Bandwidth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Path-loss exponents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=2.0, 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=2.8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rgbClr val="FFFF00"/>
                    </a:solidFill>
                  </a:rPr>
                  <a:t>NLoS attenuation factor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b="0" dirty="0">
                    <a:solidFill>
                      <a:srgbClr val="FFFF00"/>
                    </a:solidFill>
                  </a:rPr>
                  <a:t>Reference SNR at 1 meter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US" b="0" dirty="0"/>
                  <a:t> dB</a:t>
                </a:r>
              </a:p>
              <a:p>
                <a:r>
                  <a:rPr lang="en-US" dirty="0">
                    <a:solidFill>
                      <a:srgbClr val="FFFF00"/>
                    </a:solidFill>
                    <a:effectLst/>
                  </a:rPr>
                  <a:t>Propagation environment dependent parameters</a:t>
                </a:r>
                <a:r>
                  <a:rPr lang="en-US" dirty="0"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=9.61,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=0.16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Cell radius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=1000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BS height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=80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FFFF00"/>
                    </a:solidFill>
                    <a:latin typeface="Cambria Math" panose="02040503050406030204" pitchFamily="18" charset="0"/>
                  </a:rPr>
                  <a:t>UAV height</a:t>
                </a:r>
                <a:r>
                  <a:rPr lang="en-US" dirty="0">
                    <a:latin typeface="Cambria Math" panose="02040503050406030204" pitchFamily="18" charset="0"/>
                  </a:rPr>
                  <a:t> = 200 m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  <a:effectLst/>
                  </a:rPr>
                  <a:t>Max UAV forward flying velocity</a:t>
                </a:r>
                <a:r>
                  <a:rPr lang="en-US" dirty="0">
                    <a:effectLst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=55</m:t>
                    </m:r>
                  </m:oMath>
                </a14:m>
                <a:r>
                  <a:rPr lang="en-US" b="0" dirty="0"/>
                  <a:t> m/s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b="0" dirty="0"/>
                  <a:t> GNs | State and action </a:t>
                </a:r>
                <a:r>
                  <a:rPr lang="en-US" b="0" dirty="0">
                    <a:solidFill>
                      <a:srgbClr val="FFFF00"/>
                    </a:solidFill>
                  </a:rPr>
                  <a:t>spaces discretized</a:t>
                </a:r>
                <a:r>
                  <a:rPr lang="en-US" b="0" dirty="0"/>
                  <a:t> for simulations</a:t>
                </a:r>
              </a:p>
              <a:p>
                <a:r>
                  <a:rPr lang="en-US" dirty="0">
                    <a:solidFill>
                      <a:srgbClr val="FFFF00"/>
                    </a:solidFill>
                    <a:effectLst/>
                  </a:rPr>
                  <a:t>Waiting state interval</a:t>
                </a:r>
                <a:r>
                  <a:rPr lang="en-US" dirty="0">
                    <a:effectLst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0.93</m:t>
                    </m:r>
                  </m:oMath>
                </a14:m>
                <a:endParaRPr lang="en-US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Dual variable value range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ν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/>
                                  <m:t>avg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310B3-D245-48DC-B226-37246A623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918547"/>
                <a:ext cx="10131425" cy="4238413"/>
              </a:xfrm>
              <a:blipFill>
                <a:blip r:embed="rId2"/>
                <a:stretch>
                  <a:fillRect l="-241" t="-576" b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A05A1-0EBC-4773-806B-15BBF037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0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235D2-1155-475B-84E7-A3BC4287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273932"/>
            <a:ext cx="5622163" cy="4427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32709F-EC47-4AC5-B5AE-F6657A5D5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5" y="1253475"/>
            <a:ext cx="5622164" cy="44836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D7A9-771B-4CB4-8297-9729E7EA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smtClean="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33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E6410-DEF5-45AF-84C1-B30FB546EC80}"/>
                  </a:ext>
                </a:extLst>
              </p:cNvPr>
              <p:cNvSpPr txBox="1"/>
              <p:nvPr/>
            </p:nvSpPr>
            <p:spPr>
              <a:xfrm flipH="1">
                <a:off x="406463" y="6375756"/>
                <a:ext cx="113727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MAESTRO Waiting Policy Visualization: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b="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 Mb (left)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b="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100 Mb (right)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E6410-DEF5-45AF-84C1-B30FB546E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6463" y="6375756"/>
                <a:ext cx="11372723" cy="461665"/>
              </a:xfrm>
              <a:prstGeom prst="rect">
                <a:avLst/>
              </a:prstGeom>
              <a:blipFill>
                <a:blip r:embed="rId5"/>
                <a:stretch>
                  <a:fillRect l="-858" t="-10526" r="-59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05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25D47-5A1A-4886-A8A4-6F74450C8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4" y="478274"/>
            <a:ext cx="8108890" cy="5899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E6B3F-B6CB-408A-ADFB-A195F84D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34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8AEC8-626A-40A4-9A9C-F8D54C634606}"/>
                  </a:ext>
                </a:extLst>
              </p:cNvPr>
              <p:cNvSpPr txBox="1"/>
              <p:nvPr/>
            </p:nvSpPr>
            <p:spPr>
              <a:xfrm>
                <a:off x="236918" y="6377491"/>
                <a:ext cx="11714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MAESTRO Scheduling Visualization: GNs served by the BS directly for varying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b="0" dirty="0">
                  <a:solidFill>
                    <a:srgbClr val="FFFF00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8AEC8-626A-40A4-9A9C-F8D54C634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8" y="6377491"/>
                <a:ext cx="11714988" cy="461665"/>
              </a:xfrm>
              <a:prstGeom prst="rect">
                <a:avLst/>
              </a:prstGeom>
              <a:blipFill>
                <a:blip r:embed="rId4"/>
                <a:stretch>
                  <a:fillRect l="-6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322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E110C-3475-4C9C-A1A7-C04AE78F3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92" y="479413"/>
            <a:ext cx="7653866" cy="5881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1F8C-37DB-4ED5-A679-FCA39FFF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35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18C57-258E-4A96-902D-C94C0E584CC8}"/>
              </a:ext>
            </a:extLst>
          </p:cNvPr>
          <p:cNvSpPr txBox="1"/>
          <p:nvPr/>
        </p:nvSpPr>
        <p:spPr>
          <a:xfrm>
            <a:off x="524932" y="6377940"/>
            <a:ext cx="1113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 Trajectory Visualization: Execution to serve GN at (650, 622, 0) m</a:t>
            </a:r>
          </a:p>
        </p:txBody>
      </p:sp>
    </p:spTree>
    <p:extLst>
      <p:ext uri="{BB962C8B-B14F-4D97-AF65-F5344CB8AC3E}">
        <p14:creationId xmlns:p14="http://schemas.microsoft.com/office/powerpoint/2010/main" val="402597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892C-17E8-4546-9A92-8528F187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MAESTRO-X: eXtended MAESTRO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3DAF-AE4D-4B0C-B30D-DC203D84C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883052" cy="3649133"/>
          </a:xfrm>
        </p:spPr>
        <p:txBody>
          <a:bodyPr/>
          <a:lstStyle/>
          <a:p>
            <a:r>
              <a:rPr lang="en-US" dirty="0"/>
              <a:t>MAESTRO’s single-agent optimal policy is augmented with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Spread Maximization</a:t>
            </a:r>
          </a:p>
          <a:p>
            <a:pPr lvl="2"/>
            <a:r>
              <a:rPr lang="en-US" sz="1400" dirty="0"/>
              <a:t>Radial &amp; angular movements of the UAVs in the waiting phase (CW/CCW)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Conflict Resolution</a:t>
            </a:r>
          </a:p>
          <a:p>
            <a:pPr lvl="2"/>
            <a:r>
              <a:rPr lang="en-US" sz="1400" dirty="0"/>
              <a:t>Scheduling decisions across the swarm in the request scheduling phase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Queue Management</a:t>
            </a:r>
          </a:p>
          <a:p>
            <a:pPr lvl="2"/>
            <a:r>
              <a:rPr lang="en-US" sz="1400" dirty="0"/>
              <a:t>M/G/x queuing models at the BS and the UAVs</a:t>
            </a:r>
          </a:p>
          <a:p>
            <a:pPr lvl="2"/>
            <a:r>
              <a:rPr lang="en-US" sz="1400" dirty="0"/>
              <a:t>Join Fastest Queue and Join Shortest Queue heuristics</a:t>
            </a:r>
          </a:p>
          <a:p>
            <a:r>
              <a:rPr lang="en-US" dirty="0"/>
              <a:t>BS-UAV and UAV-UAV coordination over a </a:t>
            </a:r>
            <a:r>
              <a:rPr lang="en-US" dirty="0">
                <a:solidFill>
                  <a:srgbClr val="FFFF00"/>
                </a:solidFill>
              </a:rPr>
              <a:t>command &amp; control network</a:t>
            </a:r>
          </a:p>
          <a:p>
            <a:r>
              <a:rPr lang="en-US" dirty="0"/>
              <a:t>Augmented policy is then </a:t>
            </a:r>
            <a:r>
              <a:rPr lang="en-US" dirty="0">
                <a:solidFill>
                  <a:srgbClr val="FFFF00"/>
                </a:solidFill>
              </a:rPr>
              <a:t>replicated across the swarm</a:t>
            </a:r>
            <a:r>
              <a:rPr lang="en-US" dirty="0"/>
              <a:t> enabling decoupled executions of a single trained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1CC28-EE60-440A-8AC5-ECCD54D4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64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BA5-5020-4899-9E30-0D403DD0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2EB00237-20B9-4873-A8CD-C183B417E3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6" y="27092"/>
            <a:ext cx="9070948" cy="643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B2A66-A79D-48BF-8BCA-91E7BE2ED276}"/>
              </a:ext>
            </a:extLst>
          </p:cNvPr>
          <p:cNvSpPr txBox="1"/>
          <p:nvPr/>
        </p:nvSpPr>
        <p:spPr>
          <a:xfrm>
            <a:off x="1490133" y="6396335"/>
            <a:ext cx="92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MAESTRO-X: Sample scenario analysis in precision agriculture</a:t>
            </a:r>
          </a:p>
        </p:txBody>
      </p:sp>
    </p:spTree>
    <p:extLst>
      <p:ext uri="{BB962C8B-B14F-4D97-AF65-F5344CB8AC3E}">
        <p14:creationId xmlns:p14="http://schemas.microsoft.com/office/powerpoint/2010/main" val="797887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BA5-5020-4899-9E30-0D403DD0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2EB00237-20B9-4873-A8CD-C183B417E3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6" y="27092"/>
            <a:ext cx="9070948" cy="643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B2A66-A79D-48BF-8BCA-91E7BE2ED276}"/>
              </a:ext>
            </a:extLst>
          </p:cNvPr>
          <p:cNvSpPr txBox="1"/>
          <p:nvPr/>
        </p:nvSpPr>
        <p:spPr>
          <a:xfrm>
            <a:off x="728133" y="6396335"/>
            <a:ext cx="1073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MAESTRO-X: Sample scenario analysis in precision agriculture | Waiting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441EAB-E352-45B0-B236-76999C7E7BA4}"/>
              </a:ext>
            </a:extLst>
          </p:cNvPr>
          <p:cNvSpPr/>
          <p:nvPr/>
        </p:nvSpPr>
        <p:spPr>
          <a:xfrm>
            <a:off x="2810933" y="74506"/>
            <a:ext cx="7714828" cy="22352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62DF6-180C-401D-8362-CE0F2C1473CC}"/>
              </a:ext>
            </a:extLst>
          </p:cNvPr>
          <p:cNvSpPr/>
          <p:nvPr/>
        </p:nvSpPr>
        <p:spPr>
          <a:xfrm>
            <a:off x="2736427" y="4626187"/>
            <a:ext cx="7895047" cy="1831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35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BA5-5020-4899-9E30-0D403DD0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2EB00237-20B9-4873-A8CD-C183B417E3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6" y="27092"/>
            <a:ext cx="9070948" cy="643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B2A66-A79D-48BF-8BCA-91E7BE2ED276}"/>
              </a:ext>
            </a:extLst>
          </p:cNvPr>
          <p:cNvSpPr txBox="1"/>
          <p:nvPr/>
        </p:nvSpPr>
        <p:spPr>
          <a:xfrm>
            <a:off x="0" y="6396335"/>
            <a:ext cx="12188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MAESTRO-X: Sample scenario analysis in precision agriculture | Request Handling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62DF6-180C-401D-8362-CE0F2C1473CC}"/>
              </a:ext>
            </a:extLst>
          </p:cNvPr>
          <p:cNvSpPr/>
          <p:nvPr/>
        </p:nvSpPr>
        <p:spPr>
          <a:xfrm>
            <a:off x="2736427" y="4626187"/>
            <a:ext cx="7895047" cy="1831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2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4CBA-71F4-40A7-82D5-CBCB9EB3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4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A76C6-D12C-4B1A-AF2E-3199FCF2DC8F}"/>
              </a:ext>
            </a:extLst>
          </p:cNvPr>
          <p:cNvSpPr txBox="1"/>
          <p:nvPr/>
        </p:nvSpPr>
        <p:spPr>
          <a:xfrm flipH="1">
            <a:off x="2612068" y="6431964"/>
            <a:ext cx="696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Visualizing the vertical integration of Non-Terrestrial Networks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7D106D-1383-44A6-9EF8-556444AD8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04" y="494823"/>
            <a:ext cx="9042211" cy="58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70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BA5-5020-4899-9E30-0D403DD0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2EB00237-20B9-4873-A8CD-C183B417E3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6" y="27092"/>
            <a:ext cx="9070948" cy="643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B2A66-A79D-48BF-8BCA-91E7BE2ED276}"/>
              </a:ext>
            </a:extLst>
          </p:cNvPr>
          <p:cNvSpPr txBox="1"/>
          <p:nvPr/>
        </p:nvSpPr>
        <p:spPr>
          <a:xfrm>
            <a:off x="1490133" y="6396335"/>
            <a:ext cx="92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MAESTRO-X: Sample scenario analysis in precision agriculture</a:t>
            </a:r>
          </a:p>
        </p:txBody>
      </p:sp>
    </p:spTree>
    <p:extLst>
      <p:ext uri="{BB962C8B-B14F-4D97-AF65-F5344CB8AC3E}">
        <p14:creationId xmlns:p14="http://schemas.microsoft.com/office/powerpoint/2010/main" val="315801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90188-7113-4FAA-9262-27B2E40EA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22" y="477520"/>
            <a:ext cx="8135006" cy="5897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448DC-C614-4B05-8160-810CE2F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41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DD7BE-5666-4945-9E23-8422D3B584E2}"/>
              </a:ext>
            </a:extLst>
          </p:cNvPr>
          <p:cNvSpPr txBox="1"/>
          <p:nvPr/>
        </p:nvSpPr>
        <p:spPr>
          <a:xfrm>
            <a:off x="-10275" y="63753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 Computational Complexity Benchmarking against the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3859008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0B582-F21A-40BC-824C-EC30723D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308695"/>
            <a:ext cx="5534110" cy="4053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626E9-260F-47A3-99D0-E1FD8AB5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47" y="1308695"/>
            <a:ext cx="5479760" cy="41235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9941C-B34E-4790-990E-0113A39B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42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852A-4964-42FC-93F3-DCF7A4B64612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100 Mb | MAESTRO-X Evaluations with various heuristics</a:t>
            </a:r>
          </a:p>
        </p:txBody>
      </p:sp>
    </p:spTree>
    <p:extLst>
      <p:ext uri="{BB962C8B-B14F-4D97-AF65-F5344CB8AC3E}">
        <p14:creationId xmlns:p14="http://schemas.microsoft.com/office/powerpoint/2010/main" val="848849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A5842-3765-4A72-A3E4-641903E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13" y="1412998"/>
            <a:ext cx="5609295" cy="4038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2585C-6692-46BF-A775-73942355E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8" y="1374214"/>
            <a:ext cx="5497364" cy="40543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383E7-CABA-4AE5-82E5-AE321D2C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43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F8B66-DD6E-4B3C-B8CE-F5E66E9F0C82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 Mb | MAESTRO-X Evaluations with various heuristics</a:t>
            </a:r>
          </a:p>
        </p:txBody>
      </p:sp>
    </p:spTree>
    <p:extLst>
      <p:ext uri="{BB962C8B-B14F-4D97-AF65-F5344CB8AC3E}">
        <p14:creationId xmlns:p14="http://schemas.microsoft.com/office/powerpoint/2010/main" val="353236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A2858-B896-4FEB-BE93-ECD11A639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345966"/>
            <a:ext cx="5551954" cy="3997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AAE91-016C-4B30-80BF-B377EDA1C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12" y="1344863"/>
            <a:ext cx="5459480" cy="40673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00A88-7C45-486F-94F7-4ED13332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92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44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687C7-8554-4A73-AFB9-EF3EFF31D565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100 Mb | MAESTRO-X Evaluations against the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280772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7D162-7B7E-4477-BD43-52A33DB0D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315920"/>
            <a:ext cx="5468435" cy="3991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EC2D8-1C88-4017-BA0C-BDD94275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40" y="1315920"/>
            <a:ext cx="5468435" cy="40056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DB45-CB1C-419F-B443-E8F51E72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45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BFBB9-F912-4193-B2C1-542D7649D667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 Mb | MAESTRO-X Evaluations against the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1794548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uilding with a tower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6085BBB-39DE-4768-BA68-D62EBB816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Picture 9" descr="A field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66C60797-1F62-4DE5-AB84-F8264508F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3" b="26547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4082CEC4-0C19-41EA-88F5-30E16A8C78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r="8004" b="-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D4B8B6-1934-48F9-97D9-790A713B9FDC}"/>
              </a:ext>
            </a:extLst>
          </p:cNvPr>
          <p:cNvSpPr txBox="1"/>
          <p:nvPr/>
        </p:nvSpPr>
        <p:spPr>
          <a:xfrm>
            <a:off x="8798560" y="57762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NSF AERPAW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Emulations &amp; In-flight tests</a:t>
            </a:r>
          </a:p>
        </p:txBody>
      </p:sp>
    </p:spTree>
    <p:extLst>
      <p:ext uri="{BB962C8B-B14F-4D97-AF65-F5344CB8AC3E}">
        <p14:creationId xmlns:p14="http://schemas.microsoft.com/office/powerpoint/2010/main" val="3032403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4935-17DC-4081-B39C-192FB75E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ABEE2-31A2-43DF-8DEE-D0202953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04907"/>
            <a:ext cx="11282679" cy="4243493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>
                <a:solidFill>
                  <a:srgbClr val="FFFF00"/>
                </a:solidFill>
              </a:rPr>
              <a:t>MAESTRO-X</a:t>
            </a:r>
            <a:r>
              <a:rPr lang="en-US" sz="1700" dirty="0"/>
              <a:t>: A framework for the decentralized orchestration of UAV relay swarms</a:t>
            </a:r>
          </a:p>
          <a:p>
            <a:r>
              <a:rPr lang="en-US" sz="1700" dirty="0"/>
              <a:t>The UAV relays augment the coverage and service capabilities of a terrestrial base station</a:t>
            </a:r>
          </a:p>
          <a:p>
            <a:r>
              <a:rPr lang="en-US" sz="1700" dirty="0"/>
              <a:t>Dynamic traffic from miscellaneous sets of randomly distributed ground users (UEs/IoT-sensors)</a:t>
            </a:r>
          </a:p>
          <a:p>
            <a:r>
              <a:rPr lang="en-US" sz="1700" dirty="0"/>
              <a:t>A2G channel model with </a:t>
            </a:r>
            <a:r>
              <a:rPr lang="en-US" sz="1700" dirty="0">
                <a:solidFill>
                  <a:srgbClr val="FFFF00"/>
                </a:solidFill>
              </a:rPr>
              <a:t>rate-adaptation</a:t>
            </a:r>
            <a:r>
              <a:rPr lang="en-US" sz="1700" dirty="0"/>
              <a:t> at all transmitters to maximize the system throughput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700" dirty="0">
                <a:solidFill>
                  <a:srgbClr val="FFFF00"/>
                </a:solidFill>
              </a:rPr>
              <a:t>MAESTRO</a:t>
            </a:r>
            <a:r>
              <a:rPr lang="en-US" sz="1700" dirty="0"/>
              <a:t>: Specialized to single-relay constructions:</a:t>
            </a:r>
          </a:p>
          <a:p>
            <a:pPr lvl="1"/>
            <a:r>
              <a:rPr lang="en-US" sz="1500" dirty="0"/>
              <a:t>Outer decisions on radial wait velocities and UAV service schedules &amp; terminal service positions (</a:t>
            </a:r>
            <a:r>
              <a:rPr lang="en-US" sz="1500" dirty="0">
                <a:solidFill>
                  <a:srgbClr val="FFFF00"/>
                </a:solidFill>
              </a:rPr>
              <a:t>SMDP value iteration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Given outer decisions, inner decisions on angular wait velocities (</a:t>
            </a:r>
            <a:r>
              <a:rPr lang="en-US" sz="1500" dirty="0">
                <a:solidFill>
                  <a:srgbClr val="FFFF00"/>
                </a:solidFill>
              </a:rPr>
              <a:t>exhaustive search</a:t>
            </a:r>
            <a:r>
              <a:rPr lang="en-US" sz="1500" dirty="0"/>
              <a:t>) and UAV service trajectories (</a:t>
            </a:r>
            <a:r>
              <a:rPr lang="en-US" sz="1500" dirty="0">
                <a:solidFill>
                  <a:srgbClr val="FFFF00"/>
                </a:solidFill>
              </a:rPr>
              <a:t>HCSO</a:t>
            </a:r>
            <a:r>
              <a:rPr lang="en-US" sz="1500" dirty="0"/>
              <a:t>)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700" dirty="0"/>
              <a:t>Supplement this policy with multi-UAV heuristics (</a:t>
            </a:r>
            <a:r>
              <a:rPr lang="en-US" sz="1700" dirty="0">
                <a:solidFill>
                  <a:srgbClr val="FFFF00"/>
                </a:solidFill>
              </a:rPr>
              <a:t>spread maximization</a:t>
            </a:r>
            <a:r>
              <a:rPr lang="en-US" sz="1700" dirty="0"/>
              <a:t> &amp; </a:t>
            </a:r>
            <a:r>
              <a:rPr lang="en-US" sz="1700" dirty="0">
                <a:solidFill>
                  <a:srgbClr val="FFFF00"/>
                </a:solidFill>
              </a:rPr>
              <a:t>conflict resolution</a:t>
            </a:r>
            <a:r>
              <a:rPr lang="en-US" sz="1700" dirty="0"/>
              <a:t>) and </a:t>
            </a:r>
            <a:r>
              <a:rPr lang="en-US" sz="1700" dirty="0">
                <a:solidFill>
                  <a:srgbClr val="FFFF00"/>
                </a:solidFill>
              </a:rPr>
              <a:t>replicate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700" dirty="0">
                <a:solidFill>
                  <a:srgbClr val="FFFF00"/>
                </a:solidFill>
              </a:rPr>
              <a:t>Link Layer studies</a:t>
            </a:r>
            <a:r>
              <a:rPr lang="en-US" sz="1700" dirty="0"/>
              <a:t> involving queuing dynamics and different queuing &amp; scheduling variations</a:t>
            </a:r>
          </a:p>
          <a:p>
            <a:r>
              <a:rPr lang="en-US" sz="1700" dirty="0"/>
              <a:t>Performance comparisons with </a:t>
            </a:r>
            <a:r>
              <a:rPr lang="en-US" sz="1700" dirty="0">
                <a:solidFill>
                  <a:srgbClr val="FFFF00"/>
                </a:solidFill>
              </a:rPr>
              <a:t>relevant schemes in the state-of-the-art</a:t>
            </a:r>
            <a:r>
              <a:rPr lang="en-US" sz="1700" dirty="0"/>
              <a:t> as well as with </a:t>
            </a:r>
            <a:r>
              <a:rPr lang="en-US" sz="1700" dirty="0">
                <a:solidFill>
                  <a:srgbClr val="FFFF00"/>
                </a:solidFill>
              </a:rPr>
              <a:t>policy-driven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A9BA7-3B3D-48A1-9D16-38F2EFF7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73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AAA10-885B-4A73-998F-AE83A9E0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CDFE7-6484-4E8E-9025-7869D6C55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9" y="63173"/>
            <a:ext cx="9268981" cy="6415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9E5D12-C0DA-4451-A419-920854B9C5D5}"/>
              </a:ext>
            </a:extLst>
          </p:cNvPr>
          <p:cNvSpPr txBox="1"/>
          <p:nvPr/>
        </p:nvSpPr>
        <p:spPr>
          <a:xfrm>
            <a:off x="1461508" y="6436468"/>
            <a:ext cx="926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Future Work: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33925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AAA10-885B-4A73-998F-AE83A9E0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E5D12-C0DA-4451-A419-920854B9C5D5}"/>
              </a:ext>
            </a:extLst>
          </p:cNvPr>
          <p:cNvSpPr txBox="1"/>
          <p:nvPr/>
        </p:nvSpPr>
        <p:spPr>
          <a:xfrm>
            <a:off x="1461508" y="6436468"/>
            <a:ext cx="926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Future Work: Multi-Tier Application-Specific 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3C88B-8E6D-49FA-8543-9148EB59E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91" y="82248"/>
            <a:ext cx="10004213" cy="63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2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5809-AEE3-42C1-A96A-7B8FF643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Applications I (Satellites &amp; HAPs)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B4823-30F8-4D18-833C-DCD8DD1C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2067"/>
            <a:ext cx="10734039" cy="364913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Thales-Alenia Stratobus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Platform</a:t>
            </a:r>
            <a:r>
              <a:rPr lang="en-US" dirty="0"/>
              <a:t> (French/EU military communications) [HAP]</a:t>
            </a:r>
          </a:p>
          <a:p>
            <a:r>
              <a:rPr lang="en-US" dirty="0">
                <a:solidFill>
                  <a:srgbClr val="FFFF00"/>
                </a:solidFill>
              </a:rPr>
              <a:t>Sceye </a:t>
            </a:r>
            <a:r>
              <a:rPr lang="en-US" dirty="0"/>
              <a:t>(Navajo Nation universal broadband access, mMIMO A2G Open RAN) [HAP]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SpaceX Starlink Consumer</a:t>
            </a:r>
            <a:r>
              <a:rPr lang="en-US" dirty="0"/>
              <a:t> services (isolated areas, war/disaster affected regions) [LEOs]</a:t>
            </a:r>
          </a:p>
          <a:p>
            <a:r>
              <a:rPr lang="en-US" dirty="0">
                <a:solidFill>
                  <a:srgbClr val="FFFF00"/>
                </a:solidFill>
              </a:rPr>
              <a:t>SpaceX Starlink Business</a:t>
            </a:r>
            <a:r>
              <a:rPr lang="en-US" dirty="0"/>
              <a:t> services (Delta in-flight broadband,  air/sea freight connectivity) [LEOs]</a:t>
            </a:r>
          </a:p>
          <a:p>
            <a:r>
              <a:rPr lang="en-US" dirty="0">
                <a:solidFill>
                  <a:srgbClr val="FFFF00"/>
                </a:solidFill>
              </a:rPr>
              <a:t>Softbank Skylo</a:t>
            </a:r>
            <a:r>
              <a:rPr lang="en-US" dirty="0"/>
              <a:t> Narrowband IoT connectivity services (commercial fishing, freight logistics) [GEOs]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We will focus on the UAV layer.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We will first study commercial R&amp;D in the space and then outline our research.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36295-9781-4967-80B6-AC45F448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36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77D7B-5D57-471E-AB60-CB12AECC1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707"/>
          <a:stretch/>
        </p:blipFill>
        <p:spPr>
          <a:xfrm>
            <a:off x="464478" y="478274"/>
            <a:ext cx="11256416" cy="5897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91EEE-2757-4ABC-998F-0518E93C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6603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50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B98E7-53C7-4E13-9603-1A3DC0061C20}"/>
              </a:ext>
            </a:extLst>
          </p:cNvPr>
          <p:cNvSpPr txBox="1"/>
          <p:nvPr/>
        </p:nvSpPr>
        <p:spPr>
          <a:xfrm>
            <a:off x="684179" y="6402853"/>
            <a:ext cx="1081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Future Work: Traffic Classes or Prioritized Network Flows</a:t>
            </a:r>
          </a:p>
        </p:txBody>
      </p:sp>
    </p:spTree>
    <p:extLst>
      <p:ext uri="{BB962C8B-B14F-4D97-AF65-F5344CB8AC3E}">
        <p14:creationId xmlns:p14="http://schemas.microsoft.com/office/powerpoint/2010/main" val="333675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BCC0A-A673-434A-ACA0-6DAF0EB6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9" y="1192091"/>
            <a:ext cx="11237976" cy="4735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050E0-2F20-4647-84FB-C032031B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51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482D0-A4D6-476E-8F4E-97B4CC8C0EC5}"/>
              </a:ext>
            </a:extLst>
          </p:cNvPr>
          <p:cNvSpPr txBox="1"/>
          <p:nvPr/>
        </p:nvSpPr>
        <p:spPr>
          <a:xfrm>
            <a:off x="483108" y="5852688"/>
            <a:ext cx="1124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Future Work: Deep RL Architecture for Distributed Swarm Orchestration</a:t>
            </a:r>
          </a:p>
        </p:txBody>
      </p:sp>
    </p:spTree>
    <p:extLst>
      <p:ext uri="{BB962C8B-B14F-4D97-AF65-F5344CB8AC3E}">
        <p14:creationId xmlns:p14="http://schemas.microsoft.com/office/powerpoint/2010/main" val="4141826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39D5DF-647B-465D-9883-4CF39017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54296" cy="6858000"/>
          </a:xfrm>
          <a:custGeom>
            <a:avLst/>
            <a:gdLst>
              <a:gd name="connsiteX0" fmla="*/ 4654296 w 4654296"/>
              <a:gd name="connsiteY0" fmla="*/ 0 h 6858000"/>
              <a:gd name="connsiteX1" fmla="*/ 0 w 4654296"/>
              <a:gd name="connsiteY1" fmla="*/ 0 h 6858000"/>
              <a:gd name="connsiteX2" fmla="*/ 0 w 4654296"/>
              <a:gd name="connsiteY2" fmla="*/ 70650 h 6858000"/>
              <a:gd name="connsiteX3" fmla="*/ 13678 w 4654296"/>
              <a:gd name="connsiteY3" fmla="*/ 155673 h 6858000"/>
              <a:gd name="connsiteX4" fmla="*/ 37547 w 4654296"/>
              <a:gd name="connsiteY4" fmla="*/ 310664 h 6858000"/>
              <a:gd name="connsiteX5" fmla="*/ 60911 w 4654296"/>
              <a:gd name="connsiteY5" fmla="*/ 466340 h 6858000"/>
              <a:gd name="connsiteX6" fmla="*/ 80914 w 4654296"/>
              <a:gd name="connsiteY6" fmla="*/ 622703 h 6858000"/>
              <a:gd name="connsiteX7" fmla="*/ 101085 w 4654296"/>
              <a:gd name="connsiteY7" fmla="*/ 778379 h 6858000"/>
              <a:gd name="connsiteX8" fmla="*/ 119911 w 4654296"/>
              <a:gd name="connsiteY8" fmla="*/ 934742 h 6858000"/>
              <a:gd name="connsiteX9" fmla="*/ 136047 w 4654296"/>
              <a:gd name="connsiteY9" fmla="*/ 1089047 h 6858000"/>
              <a:gd name="connsiteX10" fmla="*/ 151343 w 4654296"/>
              <a:gd name="connsiteY10" fmla="*/ 1245409 h 6858000"/>
              <a:gd name="connsiteX11" fmla="*/ 165295 w 4654296"/>
              <a:gd name="connsiteY11" fmla="*/ 1401086 h 6858000"/>
              <a:gd name="connsiteX12" fmla="*/ 177397 w 4654296"/>
              <a:gd name="connsiteY12" fmla="*/ 1554019 h 6858000"/>
              <a:gd name="connsiteX13" fmla="*/ 189500 w 4654296"/>
              <a:gd name="connsiteY13" fmla="*/ 1709010 h 6858000"/>
              <a:gd name="connsiteX14" fmla="*/ 199585 w 4654296"/>
              <a:gd name="connsiteY14" fmla="*/ 1861943 h 6858000"/>
              <a:gd name="connsiteX15" fmla="*/ 207485 w 4654296"/>
              <a:gd name="connsiteY15" fmla="*/ 2014877 h 6858000"/>
              <a:gd name="connsiteX16" fmla="*/ 215722 w 4654296"/>
              <a:gd name="connsiteY16" fmla="*/ 2167124 h 6858000"/>
              <a:gd name="connsiteX17" fmla="*/ 222613 w 4654296"/>
              <a:gd name="connsiteY17" fmla="*/ 2318000 h 6858000"/>
              <a:gd name="connsiteX18" fmla="*/ 227488 w 4654296"/>
              <a:gd name="connsiteY18" fmla="*/ 2467505 h 6858000"/>
              <a:gd name="connsiteX19" fmla="*/ 231690 w 4654296"/>
              <a:gd name="connsiteY19" fmla="*/ 2617009 h 6858000"/>
              <a:gd name="connsiteX20" fmla="*/ 235724 w 4654296"/>
              <a:gd name="connsiteY20" fmla="*/ 2765142 h 6858000"/>
              <a:gd name="connsiteX21" fmla="*/ 237573 w 4654296"/>
              <a:gd name="connsiteY21" fmla="*/ 2911217 h 6858000"/>
              <a:gd name="connsiteX22" fmla="*/ 239590 w 4654296"/>
              <a:gd name="connsiteY22" fmla="*/ 3057293 h 6858000"/>
              <a:gd name="connsiteX23" fmla="*/ 240599 w 4654296"/>
              <a:gd name="connsiteY23" fmla="*/ 3201311 h 6858000"/>
              <a:gd name="connsiteX24" fmla="*/ 239590 w 4654296"/>
              <a:gd name="connsiteY24" fmla="*/ 3343957 h 6858000"/>
              <a:gd name="connsiteX25" fmla="*/ 239590 w 4654296"/>
              <a:gd name="connsiteY25" fmla="*/ 3485232 h 6858000"/>
              <a:gd name="connsiteX26" fmla="*/ 237573 w 4654296"/>
              <a:gd name="connsiteY26" fmla="*/ 3625135 h 6858000"/>
              <a:gd name="connsiteX27" fmla="*/ 234548 w 4654296"/>
              <a:gd name="connsiteY27" fmla="*/ 3762295 h 6858000"/>
              <a:gd name="connsiteX28" fmla="*/ 231690 w 4654296"/>
              <a:gd name="connsiteY28" fmla="*/ 3898083 h 6858000"/>
              <a:gd name="connsiteX29" fmla="*/ 228496 w 4654296"/>
              <a:gd name="connsiteY29" fmla="*/ 4031129 h 6858000"/>
              <a:gd name="connsiteX30" fmla="*/ 223622 w 4654296"/>
              <a:gd name="connsiteY30" fmla="*/ 4163488 h 6858000"/>
              <a:gd name="connsiteX31" fmla="*/ 218411 w 4654296"/>
              <a:gd name="connsiteY31" fmla="*/ 4293789 h 6858000"/>
              <a:gd name="connsiteX32" fmla="*/ 213705 w 4654296"/>
              <a:gd name="connsiteY32" fmla="*/ 4421348 h 6858000"/>
              <a:gd name="connsiteX33" fmla="*/ 200425 w 4654296"/>
              <a:gd name="connsiteY33" fmla="*/ 4670294 h 6858000"/>
              <a:gd name="connsiteX34" fmla="*/ 186306 w 4654296"/>
              <a:gd name="connsiteY34" fmla="*/ 4908952 h 6858000"/>
              <a:gd name="connsiteX35" fmla="*/ 171514 w 4654296"/>
              <a:gd name="connsiteY35" fmla="*/ 5138009 h 6858000"/>
              <a:gd name="connsiteX36" fmla="*/ 155209 w 4654296"/>
              <a:gd name="connsiteY36" fmla="*/ 5354722 h 6858000"/>
              <a:gd name="connsiteX37" fmla="*/ 138232 w 4654296"/>
              <a:gd name="connsiteY37" fmla="*/ 5561834 h 6858000"/>
              <a:gd name="connsiteX38" fmla="*/ 119911 w 4654296"/>
              <a:gd name="connsiteY38" fmla="*/ 5753858 h 6858000"/>
              <a:gd name="connsiteX39" fmla="*/ 101925 w 4654296"/>
              <a:gd name="connsiteY39" fmla="*/ 5934223 h 6858000"/>
              <a:gd name="connsiteX40" fmla="*/ 83940 w 4654296"/>
              <a:gd name="connsiteY40" fmla="*/ 6100187 h 6858000"/>
              <a:gd name="connsiteX41" fmla="*/ 66963 w 4654296"/>
              <a:gd name="connsiteY41" fmla="*/ 6252434 h 6858000"/>
              <a:gd name="connsiteX42" fmla="*/ 50826 w 4654296"/>
              <a:gd name="connsiteY42" fmla="*/ 6387537 h 6858000"/>
              <a:gd name="connsiteX43" fmla="*/ 35530 w 4654296"/>
              <a:gd name="connsiteY43" fmla="*/ 6509609 h 6858000"/>
              <a:gd name="connsiteX44" fmla="*/ 22755 w 4654296"/>
              <a:gd name="connsiteY44" fmla="*/ 6612479 h 6858000"/>
              <a:gd name="connsiteX45" fmla="*/ 10653 w 4654296"/>
              <a:gd name="connsiteY45" fmla="*/ 6698890 h 6858000"/>
              <a:gd name="connsiteX46" fmla="*/ 0 w 4654296"/>
              <a:gd name="connsiteY46" fmla="*/ 6771890 h 6858000"/>
              <a:gd name="connsiteX47" fmla="*/ 0 w 4654296"/>
              <a:gd name="connsiteY47" fmla="*/ 6858000 h 6858000"/>
              <a:gd name="connsiteX48" fmla="*/ 4654296 w 4654296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4296" h="6858000">
                <a:moveTo>
                  <a:pt x="4654296" y="0"/>
                </a:move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654296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5511D0-C969-4FB4-9670-3DF7F1B2A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6714143" y="3649211"/>
            <a:ext cx="5477857" cy="3207003"/>
          </a:xfrm>
          <a:custGeom>
            <a:avLst/>
            <a:gdLst>
              <a:gd name="connsiteX0" fmla="*/ 313944 w 4620112"/>
              <a:gd name="connsiteY0" fmla="*/ 576072 h 2704838"/>
              <a:gd name="connsiteX1" fmla="*/ 396240 w 4620112"/>
              <a:gd name="connsiteY1" fmla="*/ 585216 h 2704838"/>
              <a:gd name="connsiteX2" fmla="*/ 423672 w 4620112"/>
              <a:gd name="connsiteY2" fmla="*/ 603504 h 2704838"/>
              <a:gd name="connsiteX3" fmla="*/ 451104 w 4620112"/>
              <a:gd name="connsiteY3" fmla="*/ 612648 h 2704838"/>
              <a:gd name="connsiteX4" fmla="*/ 505968 w 4620112"/>
              <a:gd name="connsiteY4" fmla="*/ 649224 h 2704838"/>
              <a:gd name="connsiteX5" fmla="*/ 579120 w 4620112"/>
              <a:gd name="connsiteY5" fmla="*/ 667512 h 2704838"/>
              <a:gd name="connsiteX6" fmla="*/ 606552 w 4620112"/>
              <a:gd name="connsiteY6" fmla="*/ 685800 h 2704838"/>
              <a:gd name="connsiteX7" fmla="*/ 633984 w 4620112"/>
              <a:gd name="connsiteY7" fmla="*/ 694944 h 2704838"/>
              <a:gd name="connsiteX8" fmla="*/ 688848 w 4620112"/>
              <a:gd name="connsiteY8" fmla="*/ 749808 h 2704838"/>
              <a:gd name="connsiteX9" fmla="*/ 688848 w 4620112"/>
              <a:gd name="connsiteY9" fmla="*/ 868680 h 2704838"/>
              <a:gd name="connsiteX10" fmla="*/ 633984 w 4620112"/>
              <a:gd name="connsiteY10" fmla="*/ 905256 h 2704838"/>
              <a:gd name="connsiteX11" fmla="*/ 350520 w 4620112"/>
              <a:gd name="connsiteY11" fmla="*/ 896112 h 2704838"/>
              <a:gd name="connsiteX12" fmla="*/ 332232 w 4620112"/>
              <a:gd name="connsiteY12" fmla="*/ 868680 h 2704838"/>
              <a:gd name="connsiteX13" fmla="*/ 304800 w 4620112"/>
              <a:gd name="connsiteY13" fmla="*/ 859536 h 2704838"/>
              <a:gd name="connsiteX14" fmla="*/ 268224 w 4620112"/>
              <a:gd name="connsiteY14" fmla="*/ 804672 h 2704838"/>
              <a:gd name="connsiteX15" fmla="*/ 249936 w 4620112"/>
              <a:gd name="connsiteY15" fmla="*/ 749808 h 2704838"/>
              <a:gd name="connsiteX16" fmla="*/ 313944 w 4620112"/>
              <a:gd name="connsiteY16" fmla="*/ 576072 h 2704838"/>
              <a:gd name="connsiteX17" fmla="*/ 4620112 w 4620112"/>
              <a:gd name="connsiteY17" fmla="*/ 0 h 2704838"/>
              <a:gd name="connsiteX18" fmla="*/ 3274447 w 4620112"/>
              <a:gd name="connsiteY18" fmla="*/ 0 h 2704838"/>
              <a:gd name="connsiteX19" fmla="*/ 3267456 w 4620112"/>
              <a:gd name="connsiteY19" fmla="*/ 73152 h 2704838"/>
              <a:gd name="connsiteX20" fmla="*/ 3240024 w 4620112"/>
              <a:gd name="connsiteY20" fmla="*/ 118872 h 2704838"/>
              <a:gd name="connsiteX21" fmla="*/ 3203448 w 4620112"/>
              <a:gd name="connsiteY21" fmla="*/ 173736 h 2704838"/>
              <a:gd name="connsiteX22" fmla="*/ 3139440 w 4620112"/>
              <a:gd name="connsiteY22" fmla="*/ 237744 h 2704838"/>
              <a:gd name="connsiteX23" fmla="*/ 3102864 w 4620112"/>
              <a:gd name="connsiteY23" fmla="*/ 246888 h 2704838"/>
              <a:gd name="connsiteX24" fmla="*/ 3029712 w 4620112"/>
              <a:gd name="connsiteY24" fmla="*/ 301752 h 2704838"/>
              <a:gd name="connsiteX25" fmla="*/ 2965704 w 4620112"/>
              <a:gd name="connsiteY25" fmla="*/ 338328 h 2704838"/>
              <a:gd name="connsiteX26" fmla="*/ 2910840 w 4620112"/>
              <a:gd name="connsiteY26" fmla="*/ 356616 h 2704838"/>
              <a:gd name="connsiteX27" fmla="*/ 2810256 w 4620112"/>
              <a:gd name="connsiteY27" fmla="*/ 411480 h 2704838"/>
              <a:gd name="connsiteX28" fmla="*/ 2764536 w 4620112"/>
              <a:gd name="connsiteY28" fmla="*/ 420624 h 2704838"/>
              <a:gd name="connsiteX29" fmla="*/ 2727960 w 4620112"/>
              <a:gd name="connsiteY29" fmla="*/ 438912 h 2704838"/>
              <a:gd name="connsiteX30" fmla="*/ 2700528 w 4620112"/>
              <a:gd name="connsiteY30" fmla="*/ 457200 h 2704838"/>
              <a:gd name="connsiteX31" fmla="*/ 2663952 w 4620112"/>
              <a:gd name="connsiteY31" fmla="*/ 466344 h 2704838"/>
              <a:gd name="connsiteX32" fmla="*/ 2609088 w 4620112"/>
              <a:gd name="connsiteY32" fmla="*/ 484632 h 2704838"/>
              <a:gd name="connsiteX33" fmla="*/ 2535936 w 4620112"/>
              <a:gd name="connsiteY33" fmla="*/ 502920 h 2704838"/>
              <a:gd name="connsiteX34" fmla="*/ 2508504 w 4620112"/>
              <a:gd name="connsiteY34" fmla="*/ 512064 h 2704838"/>
              <a:gd name="connsiteX35" fmla="*/ 2398776 w 4620112"/>
              <a:gd name="connsiteY35" fmla="*/ 566928 h 2704838"/>
              <a:gd name="connsiteX36" fmla="*/ 2325624 w 4620112"/>
              <a:gd name="connsiteY36" fmla="*/ 585216 h 2704838"/>
              <a:gd name="connsiteX37" fmla="*/ 2270760 w 4620112"/>
              <a:gd name="connsiteY37" fmla="*/ 603504 h 2704838"/>
              <a:gd name="connsiteX38" fmla="*/ 2234184 w 4620112"/>
              <a:gd name="connsiteY38" fmla="*/ 612648 h 2704838"/>
              <a:gd name="connsiteX39" fmla="*/ 2197608 w 4620112"/>
              <a:gd name="connsiteY39" fmla="*/ 630936 h 2704838"/>
              <a:gd name="connsiteX40" fmla="*/ 2161032 w 4620112"/>
              <a:gd name="connsiteY40" fmla="*/ 640080 h 2704838"/>
              <a:gd name="connsiteX41" fmla="*/ 2133600 w 4620112"/>
              <a:gd name="connsiteY41" fmla="*/ 649224 h 2704838"/>
              <a:gd name="connsiteX42" fmla="*/ 2069592 w 4620112"/>
              <a:gd name="connsiteY42" fmla="*/ 667512 h 2704838"/>
              <a:gd name="connsiteX43" fmla="*/ 2042160 w 4620112"/>
              <a:gd name="connsiteY43" fmla="*/ 685800 h 2704838"/>
              <a:gd name="connsiteX44" fmla="*/ 1950720 w 4620112"/>
              <a:gd name="connsiteY44" fmla="*/ 704088 h 2704838"/>
              <a:gd name="connsiteX45" fmla="*/ 1886712 w 4620112"/>
              <a:gd name="connsiteY45" fmla="*/ 740664 h 2704838"/>
              <a:gd name="connsiteX46" fmla="*/ 1831848 w 4620112"/>
              <a:gd name="connsiteY46" fmla="*/ 768096 h 2704838"/>
              <a:gd name="connsiteX47" fmla="*/ 1776984 w 4620112"/>
              <a:gd name="connsiteY47" fmla="*/ 777240 h 2704838"/>
              <a:gd name="connsiteX48" fmla="*/ 1676400 w 4620112"/>
              <a:gd name="connsiteY48" fmla="*/ 804672 h 2704838"/>
              <a:gd name="connsiteX49" fmla="*/ 1292352 w 4620112"/>
              <a:gd name="connsiteY49" fmla="*/ 822960 h 2704838"/>
              <a:gd name="connsiteX50" fmla="*/ 1255776 w 4620112"/>
              <a:gd name="connsiteY50" fmla="*/ 832104 h 2704838"/>
              <a:gd name="connsiteX51" fmla="*/ 935736 w 4620112"/>
              <a:gd name="connsiteY51" fmla="*/ 822960 h 2704838"/>
              <a:gd name="connsiteX52" fmla="*/ 908304 w 4620112"/>
              <a:gd name="connsiteY52" fmla="*/ 795528 h 2704838"/>
              <a:gd name="connsiteX53" fmla="*/ 880872 w 4620112"/>
              <a:gd name="connsiteY53" fmla="*/ 740664 h 2704838"/>
              <a:gd name="connsiteX54" fmla="*/ 853440 w 4620112"/>
              <a:gd name="connsiteY54" fmla="*/ 713232 h 2704838"/>
              <a:gd name="connsiteX55" fmla="*/ 807720 w 4620112"/>
              <a:gd name="connsiteY55" fmla="*/ 676656 h 2704838"/>
              <a:gd name="connsiteX56" fmla="*/ 798576 w 4620112"/>
              <a:gd name="connsiteY56" fmla="*/ 649224 h 2704838"/>
              <a:gd name="connsiteX57" fmla="*/ 743712 w 4620112"/>
              <a:gd name="connsiteY57" fmla="*/ 621792 h 2704838"/>
              <a:gd name="connsiteX58" fmla="*/ 716280 w 4620112"/>
              <a:gd name="connsiteY58" fmla="*/ 603504 h 2704838"/>
              <a:gd name="connsiteX59" fmla="*/ 661416 w 4620112"/>
              <a:gd name="connsiteY59" fmla="*/ 585216 h 2704838"/>
              <a:gd name="connsiteX60" fmla="*/ 633984 w 4620112"/>
              <a:gd name="connsiteY60" fmla="*/ 566928 h 2704838"/>
              <a:gd name="connsiteX61" fmla="*/ 533400 w 4620112"/>
              <a:gd name="connsiteY61" fmla="*/ 557784 h 2704838"/>
              <a:gd name="connsiteX62" fmla="*/ 469392 w 4620112"/>
              <a:gd name="connsiteY62" fmla="*/ 530352 h 2704838"/>
              <a:gd name="connsiteX63" fmla="*/ 441960 w 4620112"/>
              <a:gd name="connsiteY63" fmla="*/ 521208 h 2704838"/>
              <a:gd name="connsiteX64" fmla="*/ 387096 w 4620112"/>
              <a:gd name="connsiteY64" fmla="*/ 484632 h 2704838"/>
              <a:gd name="connsiteX65" fmla="*/ 341376 w 4620112"/>
              <a:gd name="connsiteY65" fmla="*/ 429768 h 2704838"/>
              <a:gd name="connsiteX66" fmla="*/ 286512 w 4620112"/>
              <a:gd name="connsiteY66" fmla="*/ 384048 h 2704838"/>
              <a:gd name="connsiteX67" fmla="*/ 213360 w 4620112"/>
              <a:gd name="connsiteY67" fmla="*/ 320040 h 2704838"/>
              <a:gd name="connsiteX68" fmla="*/ 158496 w 4620112"/>
              <a:gd name="connsiteY68" fmla="*/ 301752 h 2704838"/>
              <a:gd name="connsiteX69" fmla="*/ 131064 w 4620112"/>
              <a:gd name="connsiteY69" fmla="*/ 292608 h 2704838"/>
              <a:gd name="connsiteX70" fmla="*/ 103632 w 4620112"/>
              <a:gd name="connsiteY70" fmla="*/ 274320 h 2704838"/>
              <a:gd name="connsiteX71" fmla="*/ 48768 w 4620112"/>
              <a:gd name="connsiteY71" fmla="*/ 228600 h 2704838"/>
              <a:gd name="connsiteX72" fmla="*/ 12192 w 4620112"/>
              <a:gd name="connsiteY72" fmla="*/ 173736 h 2704838"/>
              <a:gd name="connsiteX73" fmla="*/ 16919 w 4620112"/>
              <a:gd name="connsiteY73" fmla="*/ 21859 h 2704838"/>
              <a:gd name="connsiteX74" fmla="*/ 22933 w 4620112"/>
              <a:gd name="connsiteY74" fmla="*/ 0 h 2704838"/>
              <a:gd name="connsiteX75" fmla="*/ 0 w 4620112"/>
              <a:gd name="connsiteY75" fmla="*/ 0 h 2704838"/>
              <a:gd name="connsiteX76" fmla="*/ 0 w 4620112"/>
              <a:gd name="connsiteY76" fmla="*/ 2704838 h 2704838"/>
              <a:gd name="connsiteX77" fmla="*/ 4620112 w 4620112"/>
              <a:gd name="connsiteY77" fmla="*/ 2704838 h 27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20112" h="2704838">
                <a:moveTo>
                  <a:pt x="313944" y="576072"/>
                </a:moveTo>
                <a:cubicBezTo>
                  <a:pt x="341376" y="579120"/>
                  <a:pt x="369463" y="578522"/>
                  <a:pt x="396240" y="585216"/>
                </a:cubicBezTo>
                <a:cubicBezTo>
                  <a:pt x="406902" y="587881"/>
                  <a:pt x="413842" y="598589"/>
                  <a:pt x="423672" y="603504"/>
                </a:cubicBezTo>
                <a:cubicBezTo>
                  <a:pt x="432293" y="607815"/>
                  <a:pt x="442678" y="607967"/>
                  <a:pt x="451104" y="612648"/>
                </a:cubicBezTo>
                <a:cubicBezTo>
                  <a:pt x="470317" y="623322"/>
                  <a:pt x="485116" y="642273"/>
                  <a:pt x="505968" y="649224"/>
                </a:cubicBezTo>
                <a:cubicBezTo>
                  <a:pt x="548144" y="663283"/>
                  <a:pt x="523949" y="656478"/>
                  <a:pt x="579120" y="667512"/>
                </a:cubicBezTo>
                <a:cubicBezTo>
                  <a:pt x="588264" y="673608"/>
                  <a:pt x="596722" y="680885"/>
                  <a:pt x="606552" y="685800"/>
                </a:cubicBezTo>
                <a:cubicBezTo>
                  <a:pt x="615173" y="690111"/>
                  <a:pt x="626376" y="689026"/>
                  <a:pt x="633984" y="694944"/>
                </a:cubicBezTo>
                <a:cubicBezTo>
                  <a:pt x="654399" y="710822"/>
                  <a:pt x="688848" y="749808"/>
                  <a:pt x="688848" y="749808"/>
                </a:cubicBezTo>
                <a:cubicBezTo>
                  <a:pt x="702592" y="791041"/>
                  <a:pt x="715116" y="816144"/>
                  <a:pt x="688848" y="868680"/>
                </a:cubicBezTo>
                <a:cubicBezTo>
                  <a:pt x="679018" y="888339"/>
                  <a:pt x="633984" y="905256"/>
                  <a:pt x="633984" y="905256"/>
                </a:cubicBezTo>
                <a:cubicBezTo>
                  <a:pt x="539496" y="902208"/>
                  <a:pt x="444370" y="907488"/>
                  <a:pt x="350520" y="896112"/>
                </a:cubicBezTo>
                <a:cubicBezTo>
                  <a:pt x="339610" y="894790"/>
                  <a:pt x="340814" y="875545"/>
                  <a:pt x="332232" y="868680"/>
                </a:cubicBezTo>
                <a:cubicBezTo>
                  <a:pt x="324706" y="862659"/>
                  <a:pt x="313944" y="862584"/>
                  <a:pt x="304800" y="859536"/>
                </a:cubicBezTo>
                <a:cubicBezTo>
                  <a:pt x="292608" y="841248"/>
                  <a:pt x="275175" y="825524"/>
                  <a:pt x="268224" y="804672"/>
                </a:cubicBezTo>
                <a:lnTo>
                  <a:pt x="249936" y="749808"/>
                </a:lnTo>
                <a:cubicBezTo>
                  <a:pt x="259688" y="603524"/>
                  <a:pt x="303276" y="605028"/>
                  <a:pt x="313944" y="576072"/>
                </a:cubicBezTo>
                <a:close/>
                <a:moveTo>
                  <a:pt x="4620112" y="0"/>
                </a:moveTo>
                <a:lnTo>
                  <a:pt x="3274447" y="0"/>
                </a:lnTo>
                <a:lnTo>
                  <a:pt x="3267456" y="73152"/>
                </a:lnTo>
                <a:cubicBezTo>
                  <a:pt x="3264943" y="90746"/>
                  <a:pt x="3249566" y="103878"/>
                  <a:pt x="3240024" y="118872"/>
                </a:cubicBezTo>
                <a:cubicBezTo>
                  <a:pt x="3228224" y="137415"/>
                  <a:pt x="3216636" y="156152"/>
                  <a:pt x="3203448" y="173736"/>
                </a:cubicBezTo>
                <a:cubicBezTo>
                  <a:pt x="3181502" y="202997"/>
                  <a:pt x="3173578" y="220675"/>
                  <a:pt x="3139440" y="237744"/>
                </a:cubicBezTo>
                <a:cubicBezTo>
                  <a:pt x="3128200" y="243364"/>
                  <a:pt x="3115056" y="243840"/>
                  <a:pt x="3102864" y="246888"/>
                </a:cubicBezTo>
                <a:cubicBezTo>
                  <a:pt x="3060109" y="289643"/>
                  <a:pt x="3090308" y="263880"/>
                  <a:pt x="3029712" y="301752"/>
                </a:cubicBezTo>
                <a:cubicBezTo>
                  <a:pt x="3000386" y="320081"/>
                  <a:pt x="3000391" y="324453"/>
                  <a:pt x="2965704" y="338328"/>
                </a:cubicBezTo>
                <a:cubicBezTo>
                  <a:pt x="2947806" y="345487"/>
                  <a:pt x="2926880" y="345923"/>
                  <a:pt x="2910840" y="356616"/>
                </a:cubicBezTo>
                <a:cubicBezTo>
                  <a:pt x="2882229" y="375690"/>
                  <a:pt x="2839892" y="405553"/>
                  <a:pt x="2810256" y="411480"/>
                </a:cubicBezTo>
                <a:lnTo>
                  <a:pt x="2764536" y="420624"/>
                </a:lnTo>
                <a:cubicBezTo>
                  <a:pt x="2752344" y="426720"/>
                  <a:pt x="2739795" y="432149"/>
                  <a:pt x="2727960" y="438912"/>
                </a:cubicBezTo>
                <a:cubicBezTo>
                  <a:pt x="2718418" y="444364"/>
                  <a:pt x="2710629" y="452871"/>
                  <a:pt x="2700528" y="457200"/>
                </a:cubicBezTo>
                <a:cubicBezTo>
                  <a:pt x="2688977" y="462150"/>
                  <a:pt x="2675989" y="462733"/>
                  <a:pt x="2663952" y="466344"/>
                </a:cubicBezTo>
                <a:cubicBezTo>
                  <a:pt x="2645488" y="471883"/>
                  <a:pt x="2627790" y="479957"/>
                  <a:pt x="2609088" y="484632"/>
                </a:cubicBezTo>
                <a:cubicBezTo>
                  <a:pt x="2584704" y="490728"/>
                  <a:pt x="2559781" y="494972"/>
                  <a:pt x="2535936" y="502920"/>
                </a:cubicBezTo>
                <a:cubicBezTo>
                  <a:pt x="2526792" y="505968"/>
                  <a:pt x="2516930" y="507383"/>
                  <a:pt x="2508504" y="512064"/>
                </a:cubicBezTo>
                <a:cubicBezTo>
                  <a:pt x="2435361" y="552699"/>
                  <a:pt x="2476455" y="547508"/>
                  <a:pt x="2398776" y="566928"/>
                </a:cubicBezTo>
                <a:cubicBezTo>
                  <a:pt x="2374392" y="573024"/>
                  <a:pt x="2349469" y="577268"/>
                  <a:pt x="2325624" y="585216"/>
                </a:cubicBezTo>
                <a:cubicBezTo>
                  <a:pt x="2307336" y="591312"/>
                  <a:pt x="2289462" y="598829"/>
                  <a:pt x="2270760" y="603504"/>
                </a:cubicBezTo>
                <a:cubicBezTo>
                  <a:pt x="2258568" y="606552"/>
                  <a:pt x="2245951" y="608235"/>
                  <a:pt x="2234184" y="612648"/>
                </a:cubicBezTo>
                <a:cubicBezTo>
                  <a:pt x="2221421" y="617434"/>
                  <a:pt x="2210371" y="626150"/>
                  <a:pt x="2197608" y="630936"/>
                </a:cubicBezTo>
                <a:cubicBezTo>
                  <a:pt x="2185841" y="635349"/>
                  <a:pt x="2173116" y="636628"/>
                  <a:pt x="2161032" y="640080"/>
                </a:cubicBezTo>
                <a:cubicBezTo>
                  <a:pt x="2151764" y="642728"/>
                  <a:pt x="2142868" y="646576"/>
                  <a:pt x="2133600" y="649224"/>
                </a:cubicBezTo>
                <a:cubicBezTo>
                  <a:pt x="2119928" y="653130"/>
                  <a:pt x="2084208" y="660204"/>
                  <a:pt x="2069592" y="667512"/>
                </a:cubicBezTo>
                <a:cubicBezTo>
                  <a:pt x="2059762" y="672427"/>
                  <a:pt x="2052664" y="682568"/>
                  <a:pt x="2042160" y="685800"/>
                </a:cubicBezTo>
                <a:cubicBezTo>
                  <a:pt x="2012451" y="694941"/>
                  <a:pt x="1950720" y="704088"/>
                  <a:pt x="1950720" y="704088"/>
                </a:cubicBezTo>
                <a:cubicBezTo>
                  <a:pt x="1862277" y="770420"/>
                  <a:pt x="1956529" y="705756"/>
                  <a:pt x="1886712" y="740664"/>
                </a:cubicBezTo>
                <a:cubicBezTo>
                  <a:pt x="1847255" y="760393"/>
                  <a:pt x="1873219" y="758903"/>
                  <a:pt x="1831848" y="768096"/>
                </a:cubicBezTo>
                <a:cubicBezTo>
                  <a:pt x="1813749" y="772118"/>
                  <a:pt x="1795083" y="773218"/>
                  <a:pt x="1776984" y="777240"/>
                </a:cubicBezTo>
                <a:cubicBezTo>
                  <a:pt x="1729749" y="787737"/>
                  <a:pt x="1748365" y="801245"/>
                  <a:pt x="1676400" y="804672"/>
                </a:cubicBezTo>
                <a:lnTo>
                  <a:pt x="1292352" y="822960"/>
                </a:lnTo>
                <a:cubicBezTo>
                  <a:pt x="1280160" y="826008"/>
                  <a:pt x="1268343" y="832104"/>
                  <a:pt x="1255776" y="832104"/>
                </a:cubicBezTo>
                <a:cubicBezTo>
                  <a:pt x="1149052" y="832104"/>
                  <a:pt x="1041873" y="834132"/>
                  <a:pt x="935736" y="822960"/>
                </a:cubicBezTo>
                <a:cubicBezTo>
                  <a:pt x="922875" y="821606"/>
                  <a:pt x="916583" y="805462"/>
                  <a:pt x="908304" y="795528"/>
                </a:cubicBezTo>
                <a:cubicBezTo>
                  <a:pt x="836363" y="709199"/>
                  <a:pt x="935859" y="823144"/>
                  <a:pt x="880872" y="740664"/>
                </a:cubicBezTo>
                <a:cubicBezTo>
                  <a:pt x="873699" y="729904"/>
                  <a:pt x="861719" y="723166"/>
                  <a:pt x="853440" y="713232"/>
                </a:cubicBezTo>
                <a:cubicBezTo>
                  <a:pt x="821624" y="675053"/>
                  <a:pt x="852753" y="691667"/>
                  <a:pt x="807720" y="676656"/>
                </a:cubicBezTo>
                <a:cubicBezTo>
                  <a:pt x="804672" y="667512"/>
                  <a:pt x="804597" y="656750"/>
                  <a:pt x="798576" y="649224"/>
                </a:cubicBezTo>
                <a:cubicBezTo>
                  <a:pt x="781106" y="627386"/>
                  <a:pt x="765799" y="632835"/>
                  <a:pt x="743712" y="621792"/>
                </a:cubicBezTo>
                <a:cubicBezTo>
                  <a:pt x="733882" y="616877"/>
                  <a:pt x="726323" y="607967"/>
                  <a:pt x="716280" y="603504"/>
                </a:cubicBezTo>
                <a:cubicBezTo>
                  <a:pt x="698664" y="595675"/>
                  <a:pt x="677456" y="595909"/>
                  <a:pt x="661416" y="585216"/>
                </a:cubicBezTo>
                <a:cubicBezTo>
                  <a:pt x="652272" y="579120"/>
                  <a:pt x="644730" y="569231"/>
                  <a:pt x="633984" y="566928"/>
                </a:cubicBezTo>
                <a:cubicBezTo>
                  <a:pt x="601065" y="559874"/>
                  <a:pt x="566928" y="560832"/>
                  <a:pt x="533400" y="557784"/>
                </a:cubicBezTo>
                <a:cubicBezTo>
                  <a:pt x="457278" y="538753"/>
                  <a:pt x="532540" y="561926"/>
                  <a:pt x="469392" y="530352"/>
                </a:cubicBezTo>
                <a:cubicBezTo>
                  <a:pt x="460771" y="526041"/>
                  <a:pt x="450386" y="525889"/>
                  <a:pt x="441960" y="521208"/>
                </a:cubicBezTo>
                <a:cubicBezTo>
                  <a:pt x="422747" y="510534"/>
                  <a:pt x="387096" y="484632"/>
                  <a:pt x="387096" y="484632"/>
                </a:cubicBezTo>
                <a:cubicBezTo>
                  <a:pt x="369114" y="457659"/>
                  <a:pt x="367778" y="451770"/>
                  <a:pt x="341376" y="429768"/>
                </a:cubicBezTo>
                <a:cubicBezTo>
                  <a:pt x="302143" y="397074"/>
                  <a:pt x="322941" y="427762"/>
                  <a:pt x="286512" y="384048"/>
                </a:cubicBezTo>
                <a:cubicBezTo>
                  <a:pt x="257790" y="349582"/>
                  <a:pt x="273851" y="340204"/>
                  <a:pt x="213360" y="320040"/>
                </a:cubicBezTo>
                <a:lnTo>
                  <a:pt x="158496" y="301752"/>
                </a:lnTo>
                <a:cubicBezTo>
                  <a:pt x="149352" y="298704"/>
                  <a:pt x="139084" y="297955"/>
                  <a:pt x="131064" y="292608"/>
                </a:cubicBezTo>
                <a:cubicBezTo>
                  <a:pt x="121920" y="286512"/>
                  <a:pt x="112075" y="281355"/>
                  <a:pt x="103632" y="274320"/>
                </a:cubicBezTo>
                <a:cubicBezTo>
                  <a:pt x="33226" y="215648"/>
                  <a:pt x="116876" y="274006"/>
                  <a:pt x="48768" y="228600"/>
                </a:cubicBezTo>
                <a:cubicBezTo>
                  <a:pt x="36576" y="210312"/>
                  <a:pt x="11037" y="195685"/>
                  <a:pt x="12192" y="173736"/>
                </a:cubicBezTo>
                <a:cubicBezTo>
                  <a:pt x="14469" y="130467"/>
                  <a:pt x="8777" y="73573"/>
                  <a:pt x="16919" y="21859"/>
                </a:cubicBezTo>
                <a:lnTo>
                  <a:pt x="22933" y="0"/>
                </a:lnTo>
                <a:lnTo>
                  <a:pt x="0" y="0"/>
                </a:lnTo>
                <a:lnTo>
                  <a:pt x="0" y="2704838"/>
                </a:lnTo>
                <a:lnTo>
                  <a:pt x="4620112" y="270483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ADCC4-3AB8-40B6-BB76-6FE14326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069" y="1108580"/>
            <a:ext cx="6034024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400" cap="all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24434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39D5DF-647B-465D-9883-4CF39017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54296" cy="6858000"/>
          </a:xfrm>
          <a:custGeom>
            <a:avLst/>
            <a:gdLst>
              <a:gd name="connsiteX0" fmla="*/ 4654296 w 4654296"/>
              <a:gd name="connsiteY0" fmla="*/ 0 h 6858000"/>
              <a:gd name="connsiteX1" fmla="*/ 0 w 4654296"/>
              <a:gd name="connsiteY1" fmla="*/ 0 h 6858000"/>
              <a:gd name="connsiteX2" fmla="*/ 0 w 4654296"/>
              <a:gd name="connsiteY2" fmla="*/ 70650 h 6858000"/>
              <a:gd name="connsiteX3" fmla="*/ 13678 w 4654296"/>
              <a:gd name="connsiteY3" fmla="*/ 155673 h 6858000"/>
              <a:gd name="connsiteX4" fmla="*/ 37547 w 4654296"/>
              <a:gd name="connsiteY4" fmla="*/ 310664 h 6858000"/>
              <a:gd name="connsiteX5" fmla="*/ 60911 w 4654296"/>
              <a:gd name="connsiteY5" fmla="*/ 466340 h 6858000"/>
              <a:gd name="connsiteX6" fmla="*/ 80914 w 4654296"/>
              <a:gd name="connsiteY6" fmla="*/ 622703 h 6858000"/>
              <a:gd name="connsiteX7" fmla="*/ 101085 w 4654296"/>
              <a:gd name="connsiteY7" fmla="*/ 778379 h 6858000"/>
              <a:gd name="connsiteX8" fmla="*/ 119911 w 4654296"/>
              <a:gd name="connsiteY8" fmla="*/ 934742 h 6858000"/>
              <a:gd name="connsiteX9" fmla="*/ 136047 w 4654296"/>
              <a:gd name="connsiteY9" fmla="*/ 1089047 h 6858000"/>
              <a:gd name="connsiteX10" fmla="*/ 151343 w 4654296"/>
              <a:gd name="connsiteY10" fmla="*/ 1245409 h 6858000"/>
              <a:gd name="connsiteX11" fmla="*/ 165295 w 4654296"/>
              <a:gd name="connsiteY11" fmla="*/ 1401086 h 6858000"/>
              <a:gd name="connsiteX12" fmla="*/ 177397 w 4654296"/>
              <a:gd name="connsiteY12" fmla="*/ 1554019 h 6858000"/>
              <a:gd name="connsiteX13" fmla="*/ 189500 w 4654296"/>
              <a:gd name="connsiteY13" fmla="*/ 1709010 h 6858000"/>
              <a:gd name="connsiteX14" fmla="*/ 199585 w 4654296"/>
              <a:gd name="connsiteY14" fmla="*/ 1861943 h 6858000"/>
              <a:gd name="connsiteX15" fmla="*/ 207485 w 4654296"/>
              <a:gd name="connsiteY15" fmla="*/ 2014877 h 6858000"/>
              <a:gd name="connsiteX16" fmla="*/ 215722 w 4654296"/>
              <a:gd name="connsiteY16" fmla="*/ 2167124 h 6858000"/>
              <a:gd name="connsiteX17" fmla="*/ 222613 w 4654296"/>
              <a:gd name="connsiteY17" fmla="*/ 2318000 h 6858000"/>
              <a:gd name="connsiteX18" fmla="*/ 227488 w 4654296"/>
              <a:gd name="connsiteY18" fmla="*/ 2467505 h 6858000"/>
              <a:gd name="connsiteX19" fmla="*/ 231690 w 4654296"/>
              <a:gd name="connsiteY19" fmla="*/ 2617009 h 6858000"/>
              <a:gd name="connsiteX20" fmla="*/ 235724 w 4654296"/>
              <a:gd name="connsiteY20" fmla="*/ 2765142 h 6858000"/>
              <a:gd name="connsiteX21" fmla="*/ 237573 w 4654296"/>
              <a:gd name="connsiteY21" fmla="*/ 2911217 h 6858000"/>
              <a:gd name="connsiteX22" fmla="*/ 239590 w 4654296"/>
              <a:gd name="connsiteY22" fmla="*/ 3057293 h 6858000"/>
              <a:gd name="connsiteX23" fmla="*/ 240599 w 4654296"/>
              <a:gd name="connsiteY23" fmla="*/ 3201311 h 6858000"/>
              <a:gd name="connsiteX24" fmla="*/ 239590 w 4654296"/>
              <a:gd name="connsiteY24" fmla="*/ 3343957 h 6858000"/>
              <a:gd name="connsiteX25" fmla="*/ 239590 w 4654296"/>
              <a:gd name="connsiteY25" fmla="*/ 3485232 h 6858000"/>
              <a:gd name="connsiteX26" fmla="*/ 237573 w 4654296"/>
              <a:gd name="connsiteY26" fmla="*/ 3625135 h 6858000"/>
              <a:gd name="connsiteX27" fmla="*/ 234548 w 4654296"/>
              <a:gd name="connsiteY27" fmla="*/ 3762295 h 6858000"/>
              <a:gd name="connsiteX28" fmla="*/ 231690 w 4654296"/>
              <a:gd name="connsiteY28" fmla="*/ 3898083 h 6858000"/>
              <a:gd name="connsiteX29" fmla="*/ 228496 w 4654296"/>
              <a:gd name="connsiteY29" fmla="*/ 4031129 h 6858000"/>
              <a:gd name="connsiteX30" fmla="*/ 223622 w 4654296"/>
              <a:gd name="connsiteY30" fmla="*/ 4163488 h 6858000"/>
              <a:gd name="connsiteX31" fmla="*/ 218411 w 4654296"/>
              <a:gd name="connsiteY31" fmla="*/ 4293789 h 6858000"/>
              <a:gd name="connsiteX32" fmla="*/ 213705 w 4654296"/>
              <a:gd name="connsiteY32" fmla="*/ 4421348 h 6858000"/>
              <a:gd name="connsiteX33" fmla="*/ 200425 w 4654296"/>
              <a:gd name="connsiteY33" fmla="*/ 4670294 h 6858000"/>
              <a:gd name="connsiteX34" fmla="*/ 186306 w 4654296"/>
              <a:gd name="connsiteY34" fmla="*/ 4908952 h 6858000"/>
              <a:gd name="connsiteX35" fmla="*/ 171514 w 4654296"/>
              <a:gd name="connsiteY35" fmla="*/ 5138009 h 6858000"/>
              <a:gd name="connsiteX36" fmla="*/ 155209 w 4654296"/>
              <a:gd name="connsiteY36" fmla="*/ 5354722 h 6858000"/>
              <a:gd name="connsiteX37" fmla="*/ 138232 w 4654296"/>
              <a:gd name="connsiteY37" fmla="*/ 5561834 h 6858000"/>
              <a:gd name="connsiteX38" fmla="*/ 119911 w 4654296"/>
              <a:gd name="connsiteY38" fmla="*/ 5753858 h 6858000"/>
              <a:gd name="connsiteX39" fmla="*/ 101925 w 4654296"/>
              <a:gd name="connsiteY39" fmla="*/ 5934223 h 6858000"/>
              <a:gd name="connsiteX40" fmla="*/ 83940 w 4654296"/>
              <a:gd name="connsiteY40" fmla="*/ 6100187 h 6858000"/>
              <a:gd name="connsiteX41" fmla="*/ 66963 w 4654296"/>
              <a:gd name="connsiteY41" fmla="*/ 6252434 h 6858000"/>
              <a:gd name="connsiteX42" fmla="*/ 50826 w 4654296"/>
              <a:gd name="connsiteY42" fmla="*/ 6387537 h 6858000"/>
              <a:gd name="connsiteX43" fmla="*/ 35530 w 4654296"/>
              <a:gd name="connsiteY43" fmla="*/ 6509609 h 6858000"/>
              <a:gd name="connsiteX44" fmla="*/ 22755 w 4654296"/>
              <a:gd name="connsiteY44" fmla="*/ 6612479 h 6858000"/>
              <a:gd name="connsiteX45" fmla="*/ 10653 w 4654296"/>
              <a:gd name="connsiteY45" fmla="*/ 6698890 h 6858000"/>
              <a:gd name="connsiteX46" fmla="*/ 0 w 4654296"/>
              <a:gd name="connsiteY46" fmla="*/ 6771890 h 6858000"/>
              <a:gd name="connsiteX47" fmla="*/ 0 w 4654296"/>
              <a:gd name="connsiteY47" fmla="*/ 6858000 h 6858000"/>
              <a:gd name="connsiteX48" fmla="*/ 4654296 w 4654296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4296" h="6858000">
                <a:moveTo>
                  <a:pt x="4654296" y="0"/>
                </a:move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654296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5511D0-C969-4FB4-9670-3DF7F1B2A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6714143" y="3649211"/>
            <a:ext cx="5477857" cy="3207003"/>
          </a:xfrm>
          <a:custGeom>
            <a:avLst/>
            <a:gdLst>
              <a:gd name="connsiteX0" fmla="*/ 313944 w 4620112"/>
              <a:gd name="connsiteY0" fmla="*/ 576072 h 2704838"/>
              <a:gd name="connsiteX1" fmla="*/ 396240 w 4620112"/>
              <a:gd name="connsiteY1" fmla="*/ 585216 h 2704838"/>
              <a:gd name="connsiteX2" fmla="*/ 423672 w 4620112"/>
              <a:gd name="connsiteY2" fmla="*/ 603504 h 2704838"/>
              <a:gd name="connsiteX3" fmla="*/ 451104 w 4620112"/>
              <a:gd name="connsiteY3" fmla="*/ 612648 h 2704838"/>
              <a:gd name="connsiteX4" fmla="*/ 505968 w 4620112"/>
              <a:gd name="connsiteY4" fmla="*/ 649224 h 2704838"/>
              <a:gd name="connsiteX5" fmla="*/ 579120 w 4620112"/>
              <a:gd name="connsiteY5" fmla="*/ 667512 h 2704838"/>
              <a:gd name="connsiteX6" fmla="*/ 606552 w 4620112"/>
              <a:gd name="connsiteY6" fmla="*/ 685800 h 2704838"/>
              <a:gd name="connsiteX7" fmla="*/ 633984 w 4620112"/>
              <a:gd name="connsiteY7" fmla="*/ 694944 h 2704838"/>
              <a:gd name="connsiteX8" fmla="*/ 688848 w 4620112"/>
              <a:gd name="connsiteY8" fmla="*/ 749808 h 2704838"/>
              <a:gd name="connsiteX9" fmla="*/ 688848 w 4620112"/>
              <a:gd name="connsiteY9" fmla="*/ 868680 h 2704838"/>
              <a:gd name="connsiteX10" fmla="*/ 633984 w 4620112"/>
              <a:gd name="connsiteY10" fmla="*/ 905256 h 2704838"/>
              <a:gd name="connsiteX11" fmla="*/ 350520 w 4620112"/>
              <a:gd name="connsiteY11" fmla="*/ 896112 h 2704838"/>
              <a:gd name="connsiteX12" fmla="*/ 332232 w 4620112"/>
              <a:gd name="connsiteY12" fmla="*/ 868680 h 2704838"/>
              <a:gd name="connsiteX13" fmla="*/ 304800 w 4620112"/>
              <a:gd name="connsiteY13" fmla="*/ 859536 h 2704838"/>
              <a:gd name="connsiteX14" fmla="*/ 268224 w 4620112"/>
              <a:gd name="connsiteY14" fmla="*/ 804672 h 2704838"/>
              <a:gd name="connsiteX15" fmla="*/ 249936 w 4620112"/>
              <a:gd name="connsiteY15" fmla="*/ 749808 h 2704838"/>
              <a:gd name="connsiteX16" fmla="*/ 313944 w 4620112"/>
              <a:gd name="connsiteY16" fmla="*/ 576072 h 2704838"/>
              <a:gd name="connsiteX17" fmla="*/ 4620112 w 4620112"/>
              <a:gd name="connsiteY17" fmla="*/ 0 h 2704838"/>
              <a:gd name="connsiteX18" fmla="*/ 3274447 w 4620112"/>
              <a:gd name="connsiteY18" fmla="*/ 0 h 2704838"/>
              <a:gd name="connsiteX19" fmla="*/ 3267456 w 4620112"/>
              <a:gd name="connsiteY19" fmla="*/ 73152 h 2704838"/>
              <a:gd name="connsiteX20" fmla="*/ 3240024 w 4620112"/>
              <a:gd name="connsiteY20" fmla="*/ 118872 h 2704838"/>
              <a:gd name="connsiteX21" fmla="*/ 3203448 w 4620112"/>
              <a:gd name="connsiteY21" fmla="*/ 173736 h 2704838"/>
              <a:gd name="connsiteX22" fmla="*/ 3139440 w 4620112"/>
              <a:gd name="connsiteY22" fmla="*/ 237744 h 2704838"/>
              <a:gd name="connsiteX23" fmla="*/ 3102864 w 4620112"/>
              <a:gd name="connsiteY23" fmla="*/ 246888 h 2704838"/>
              <a:gd name="connsiteX24" fmla="*/ 3029712 w 4620112"/>
              <a:gd name="connsiteY24" fmla="*/ 301752 h 2704838"/>
              <a:gd name="connsiteX25" fmla="*/ 2965704 w 4620112"/>
              <a:gd name="connsiteY25" fmla="*/ 338328 h 2704838"/>
              <a:gd name="connsiteX26" fmla="*/ 2910840 w 4620112"/>
              <a:gd name="connsiteY26" fmla="*/ 356616 h 2704838"/>
              <a:gd name="connsiteX27" fmla="*/ 2810256 w 4620112"/>
              <a:gd name="connsiteY27" fmla="*/ 411480 h 2704838"/>
              <a:gd name="connsiteX28" fmla="*/ 2764536 w 4620112"/>
              <a:gd name="connsiteY28" fmla="*/ 420624 h 2704838"/>
              <a:gd name="connsiteX29" fmla="*/ 2727960 w 4620112"/>
              <a:gd name="connsiteY29" fmla="*/ 438912 h 2704838"/>
              <a:gd name="connsiteX30" fmla="*/ 2700528 w 4620112"/>
              <a:gd name="connsiteY30" fmla="*/ 457200 h 2704838"/>
              <a:gd name="connsiteX31" fmla="*/ 2663952 w 4620112"/>
              <a:gd name="connsiteY31" fmla="*/ 466344 h 2704838"/>
              <a:gd name="connsiteX32" fmla="*/ 2609088 w 4620112"/>
              <a:gd name="connsiteY32" fmla="*/ 484632 h 2704838"/>
              <a:gd name="connsiteX33" fmla="*/ 2535936 w 4620112"/>
              <a:gd name="connsiteY33" fmla="*/ 502920 h 2704838"/>
              <a:gd name="connsiteX34" fmla="*/ 2508504 w 4620112"/>
              <a:gd name="connsiteY34" fmla="*/ 512064 h 2704838"/>
              <a:gd name="connsiteX35" fmla="*/ 2398776 w 4620112"/>
              <a:gd name="connsiteY35" fmla="*/ 566928 h 2704838"/>
              <a:gd name="connsiteX36" fmla="*/ 2325624 w 4620112"/>
              <a:gd name="connsiteY36" fmla="*/ 585216 h 2704838"/>
              <a:gd name="connsiteX37" fmla="*/ 2270760 w 4620112"/>
              <a:gd name="connsiteY37" fmla="*/ 603504 h 2704838"/>
              <a:gd name="connsiteX38" fmla="*/ 2234184 w 4620112"/>
              <a:gd name="connsiteY38" fmla="*/ 612648 h 2704838"/>
              <a:gd name="connsiteX39" fmla="*/ 2197608 w 4620112"/>
              <a:gd name="connsiteY39" fmla="*/ 630936 h 2704838"/>
              <a:gd name="connsiteX40" fmla="*/ 2161032 w 4620112"/>
              <a:gd name="connsiteY40" fmla="*/ 640080 h 2704838"/>
              <a:gd name="connsiteX41" fmla="*/ 2133600 w 4620112"/>
              <a:gd name="connsiteY41" fmla="*/ 649224 h 2704838"/>
              <a:gd name="connsiteX42" fmla="*/ 2069592 w 4620112"/>
              <a:gd name="connsiteY42" fmla="*/ 667512 h 2704838"/>
              <a:gd name="connsiteX43" fmla="*/ 2042160 w 4620112"/>
              <a:gd name="connsiteY43" fmla="*/ 685800 h 2704838"/>
              <a:gd name="connsiteX44" fmla="*/ 1950720 w 4620112"/>
              <a:gd name="connsiteY44" fmla="*/ 704088 h 2704838"/>
              <a:gd name="connsiteX45" fmla="*/ 1886712 w 4620112"/>
              <a:gd name="connsiteY45" fmla="*/ 740664 h 2704838"/>
              <a:gd name="connsiteX46" fmla="*/ 1831848 w 4620112"/>
              <a:gd name="connsiteY46" fmla="*/ 768096 h 2704838"/>
              <a:gd name="connsiteX47" fmla="*/ 1776984 w 4620112"/>
              <a:gd name="connsiteY47" fmla="*/ 777240 h 2704838"/>
              <a:gd name="connsiteX48" fmla="*/ 1676400 w 4620112"/>
              <a:gd name="connsiteY48" fmla="*/ 804672 h 2704838"/>
              <a:gd name="connsiteX49" fmla="*/ 1292352 w 4620112"/>
              <a:gd name="connsiteY49" fmla="*/ 822960 h 2704838"/>
              <a:gd name="connsiteX50" fmla="*/ 1255776 w 4620112"/>
              <a:gd name="connsiteY50" fmla="*/ 832104 h 2704838"/>
              <a:gd name="connsiteX51" fmla="*/ 935736 w 4620112"/>
              <a:gd name="connsiteY51" fmla="*/ 822960 h 2704838"/>
              <a:gd name="connsiteX52" fmla="*/ 908304 w 4620112"/>
              <a:gd name="connsiteY52" fmla="*/ 795528 h 2704838"/>
              <a:gd name="connsiteX53" fmla="*/ 880872 w 4620112"/>
              <a:gd name="connsiteY53" fmla="*/ 740664 h 2704838"/>
              <a:gd name="connsiteX54" fmla="*/ 853440 w 4620112"/>
              <a:gd name="connsiteY54" fmla="*/ 713232 h 2704838"/>
              <a:gd name="connsiteX55" fmla="*/ 807720 w 4620112"/>
              <a:gd name="connsiteY55" fmla="*/ 676656 h 2704838"/>
              <a:gd name="connsiteX56" fmla="*/ 798576 w 4620112"/>
              <a:gd name="connsiteY56" fmla="*/ 649224 h 2704838"/>
              <a:gd name="connsiteX57" fmla="*/ 743712 w 4620112"/>
              <a:gd name="connsiteY57" fmla="*/ 621792 h 2704838"/>
              <a:gd name="connsiteX58" fmla="*/ 716280 w 4620112"/>
              <a:gd name="connsiteY58" fmla="*/ 603504 h 2704838"/>
              <a:gd name="connsiteX59" fmla="*/ 661416 w 4620112"/>
              <a:gd name="connsiteY59" fmla="*/ 585216 h 2704838"/>
              <a:gd name="connsiteX60" fmla="*/ 633984 w 4620112"/>
              <a:gd name="connsiteY60" fmla="*/ 566928 h 2704838"/>
              <a:gd name="connsiteX61" fmla="*/ 533400 w 4620112"/>
              <a:gd name="connsiteY61" fmla="*/ 557784 h 2704838"/>
              <a:gd name="connsiteX62" fmla="*/ 469392 w 4620112"/>
              <a:gd name="connsiteY62" fmla="*/ 530352 h 2704838"/>
              <a:gd name="connsiteX63" fmla="*/ 441960 w 4620112"/>
              <a:gd name="connsiteY63" fmla="*/ 521208 h 2704838"/>
              <a:gd name="connsiteX64" fmla="*/ 387096 w 4620112"/>
              <a:gd name="connsiteY64" fmla="*/ 484632 h 2704838"/>
              <a:gd name="connsiteX65" fmla="*/ 341376 w 4620112"/>
              <a:gd name="connsiteY65" fmla="*/ 429768 h 2704838"/>
              <a:gd name="connsiteX66" fmla="*/ 286512 w 4620112"/>
              <a:gd name="connsiteY66" fmla="*/ 384048 h 2704838"/>
              <a:gd name="connsiteX67" fmla="*/ 213360 w 4620112"/>
              <a:gd name="connsiteY67" fmla="*/ 320040 h 2704838"/>
              <a:gd name="connsiteX68" fmla="*/ 158496 w 4620112"/>
              <a:gd name="connsiteY68" fmla="*/ 301752 h 2704838"/>
              <a:gd name="connsiteX69" fmla="*/ 131064 w 4620112"/>
              <a:gd name="connsiteY69" fmla="*/ 292608 h 2704838"/>
              <a:gd name="connsiteX70" fmla="*/ 103632 w 4620112"/>
              <a:gd name="connsiteY70" fmla="*/ 274320 h 2704838"/>
              <a:gd name="connsiteX71" fmla="*/ 48768 w 4620112"/>
              <a:gd name="connsiteY71" fmla="*/ 228600 h 2704838"/>
              <a:gd name="connsiteX72" fmla="*/ 12192 w 4620112"/>
              <a:gd name="connsiteY72" fmla="*/ 173736 h 2704838"/>
              <a:gd name="connsiteX73" fmla="*/ 16919 w 4620112"/>
              <a:gd name="connsiteY73" fmla="*/ 21859 h 2704838"/>
              <a:gd name="connsiteX74" fmla="*/ 22933 w 4620112"/>
              <a:gd name="connsiteY74" fmla="*/ 0 h 2704838"/>
              <a:gd name="connsiteX75" fmla="*/ 0 w 4620112"/>
              <a:gd name="connsiteY75" fmla="*/ 0 h 2704838"/>
              <a:gd name="connsiteX76" fmla="*/ 0 w 4620112"/>
              <a:gd name="connsiteY76" fmla="*/ 2704838 h 2704838"/>
              <a:gd name="connsiteX77" fmla="*/ 4620112 w 4620112"/>
              <a:gd name="connsiteY77" fmla="*/ 2704838 h 27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20112" h="2704838">
                <a:moveTo>
                  <a:pt x="313944" y="576072"/>
                </a:moveTo>
                <a:cubicBezTo>
                  <a:pt x="341376" y="579120"/>
                  <a:pt x="369463" y="578522"/>
                  <a:pt x="396240" y="585216"/>
                </a:cubicBezTo>
                <a:cubicBezTo>
                  <a:pt x="406902" y="587881"/>
                  <a:pt x="413842" y="598589"/>
                  <a:pt x="423672" y="603504"/>
                </a:cubicBezTo>
                <a:cubicBezTo>
                  <a:pt x="432293" y="607815"/>
                  <a:pt x="442678" y="607967"/>
                  <a:pt x="451104" y="612648"/>
                </a:cubicBezTo>
                <a:cubicBezTo>
                  <a:pt x="470317" y="623322"/>
                  <a:pt x="485116" y="642273"/>
                  <a:pt x="505968" y="649224"/>
                </a:cubicBezTo>
                <a:cubicBezTo>
                  <a:pt x="548144" y="663283"/>
                  <a:pt x="523949" y="656478"/>
                  <a:pt x="579120" y="667512"/>
                </a:cubicBezTo>
                <a:cubicBezTo>
                  <a:pt x="588264" y="673608"/>
                  <a:pt x="596722" y="680885"/>
                  <a:pt x="606552" y="685800"/>
                </a:cubicBezTo>
                <a:cubicBezTo>
                  <a:pt x="615173" y="690111"/>
                  <a:pt x="626376" y="689026"/>
                  <a:pt x="633984" y="694944"/>
                </a:cubicBezTo>
                <a:cubicBezTo>
                  <a:pt x="654399" y="710822"/>
                  <a:pt x="688848" y="749808"/>
                  <a:pt x="688848" y="749808"/>
                </a:cubicBezTo>
                <a:cubicBezTo>
                  <a:pt x="702592" y="791041"/>
                  <a:pt x="715116" y="816144"/>
                  <a:pt x="688848" y="868680"/>
                </a:cubicBezTo>
                <a:cubicBezTo>
                  <a:pt x="679018" y="888339"/>
                  <a:pt x="633984" y="905256"/>
                  <a:pt x="633984" y="905256"/>
                </a:cubicBezTo>
                <a:cubicBezTo>
                  <a:pt x="539496" y="902208"/>
                  <a:pt x="444370" y="907488"/>
                  <a:pt x="350520" y="896112"/>
                </a:cubicBezTo>
                <a:cubicBezTo>
                  <a:pt x="339610" y="894790"/>
                  <a:pt x="340814" y="875545"/>
                  <a:pt x="332232" y="868680"/>
                </a:cubicBezTo>
                <a:cubicBezTo>
                  <a:pt x="324706" y="862659"/>
                  <a:pt x="313944" y="862584"/>
                  <a:pt x="304800" y="859536"/>
                </a:cubicBezTo>
                <a:cubicBezTo>
                  <a:pt x="292608" y="841248"/>
                  <a:pt x="275175" y="825524"/>
                  <a:pt x="268224" y="804672"/>
                </a:cubicBezTo>
                <a:lnTo>
                  <a:pt x="249936" y="749808"/>
                </a:lnTo>
                <a:cubicBezTo>
                  <a:pt x="259688" y="603524"/>
                  <a:pt x="303276" y="605028"/>
                  <a:pt x="313944" y="576072"/>
                </a:cubicBezTo>
                <a:close/>
                <a:moveTo>
                  <a:pt x="4620112" y="0"/>
                </a:moveTo>
                <a:lnTo>
                  <a:pt x="3274447" y="0"/>
                </a:lnTo>
                <a:lnTo>
                  <a:pt x="3267456" y="73152"/>
                </a:lnTo>
                <a:cubicBezTo>
                  <a:pt x="3264943" y="90746"/>
                  <a:pt x="3249566" y="103878"/>
                  <a:pt x="3240024" y="118872"/>
                </a:cubicBezTo>
                <a:cubicBezTo>
                  <a:pt x="3228224" y="137415"/>
                  <a:pt x="3216636" y="156152"/>
                  <a:pt x="3203448" y="173736"/>
                </a:cubicBezTo>
                <a:cubicBezTo>
                  <a:pt x="3181502" y="202997"/>
                  <a:pt x="3173578" y="220675"/>
                  <a:pt x="3139440" y="237744"/>
                </a:cubicBezTo>
                <a:cubicBezTo>
                  <a:pt x="3128200" y="243364"/>
                  <a:pt x="3115056" y="243840"/>
                  <a:pt x="3102864" y="246888"/>
                </a:cubicBezTo>
                <a:cubicBezTo>
                  <a:pt x="3060109" y="289643"/>
                  <a:pt x="3090308" y="263880"/>
                  <a:pt x="3029712" y="301752"/>
                </a:cubicBezTo>
                <a:cubicBezTo>
                  <a:pt x="3000386" y="320081"/>
                  <a:pt x="3000391" y="324453"/>
                  <a:pt x="2965704" y="338328"/>
                </a:cubicBezTo>
                <a:cubicBezTo>
                  <a:pt x="2947806" y="345487"/>
                  <a:pt x="2926880" y="345923"/>
                  <a:pt x="2910840" y="356616"/>
                </a:cubicBezTo>
                <a:cubicBezTo>
                  <a:pt x="2882229" y="375690"/>
                  <a:pt x="2839892" y="405553"/>
                  <a:pt x="2810256" y="411480"/>
                </a:cubicBezTo>
                <a:lnTo>
                  <a:pt x="2764536" y="420624"/>
                </a:lnTo>
                <a:cubicBezTo>
                  <a:pt x="2752344" y="426720"/>
                  <a:pt x="2739795" y="432149"/>
                  <a:pt x="2727960" y="438912"/>
                </a:cubicBezTo>
                <a:cubicBezTo>
                  <a:pt x="2718418" y="444364"/>
                  <a:pt x="2710629" y="452871"/>
                  <a:pt x="2700528" y="457200"/>
                </a:cubicBezTo>
                <a:cubicBezTo>
                  <a:pt x="2688977" y="462150"/>
                  <a:pt x="2675989" y="462733"/>
                  <a:pt x="2663952" y="466344"/>
                </a:cubicBezTo>
                <a:cubicBezTo>
                  <a:pt x="2645488" y="471883"/>
                  <a:pt x="2627790" y="479957"/>
                  <a:pt x="2609088" y="484632"/>
                </a:cubicBezTo>
                <a:cubicBezTo>
                  <a:pt x="2584704" y="490728"/>
                  <a:pt x="2559781" y="494972"/>
                  <a:pt x="2535936" y="502920"/>
                </a:cubicBezTo>
                <a:cubicBezTo>
                  <a:pt x="2526792" y="505968"/>
                  <a:pt x="2516930" y="507383"/>
                  <a:pt x="2508504" y="512064"/>
                </a:cubicBezTo>
                <a:cubicBezTo>
                  <a:pt x="2435361" y="552699"/>
                  <a:pt x="2476455" y="547508"/>
                  <a:pt x="2398776" y="566928"/>
                </a:cubicBezTo>
                <a:cubicBezTo>
                  <a:pt x="2374392" y="573024"/>
                  <a:pt x="2349469" y="577268"/>
                  <a:pt x="2325624" y="585216"/>
                </a:cubicBezTo>
                <a:cubicBezTo>
                  <a:pt x="2307336" y="591312"/>
                  <a:pt x="2289462" y="598829"/>
                  <a:pt x="2270760" y="603504"/>
                </a:cubicBezTo>
                <a:cubicBezTo>
                  <a:pt x="2258568" y="606552"/>
                  <a:pt x="2245951" y="608235"/>
                  <a:pt x="2234184" y="612648"/>
                </a:cubicBezTo>
                <a:cubicBezTo>
                  <a:pt x="2221421" y="617434"/>
                  <a:pt x="2210371" y="626150"/>
                  <a:pt x="2197608" y="630936"/>
                </a:cubicBezTo>
                <a:cubicBezTo>
                  <a:pt x="2185841" y="635349"/>
                  <a:pt x="2173116" y="636628"/>
                  <a:pt x="2161032" y="640080"/>
                </a:cubicBezTo>
                <a:cubicBezTo>
                  <a:pt x="2151764" y="642728"/>
                  <a:pt x="2142868" y="646576"/>
                  <a:pt x="2133600" y="649224"/>
                </a:cubicBezTo>
                <a:cubicBezTo>
                  <a:pt x="2119928" y="653130"/>
                  <a:pt x="2084208" y="660204"/>
                  <a:pt x="2069592" y="667512"/>
                </a:cubicBezTo>
                <a:cubicBezTo>
                  <a:pt x="2059762" y="672427"/>
                  <a:pt x="2052664" y="682568"/>
                  <a:pt x="2042160" y="685800"/>
                </a:cubicBezTo>
                <a:cubicBezTo>
                  <a:pt x="2012451" y="694941"/>
                  <a:pt x="1950720" y="704088"/>
                  <a:pt x="1950720" y="704088"/>
                </a:cubicBezTo>
                <a:cubicBezTo>
                  <a:pt x="1862277" y="770420"/>
                  <a:pt x="1956529" y="705756"/>
                  <a:pt x="1886712" y="740664"/>
                </a:cubicBezTo>
                <a:cubicBezTo>
                  <a:pt x="1847255" y="760393"/>
                  <a:pt x="1873219" y="758903"/>
                  <a:pt x="1831848" y="768096"/>
                </a:cubicBezTo>
                <a:cubicBezTo>
                  <a:pt x="1813749" y="772118"/>
                  <a:pt x="1795083" y="773218"/>
                  <a:pt x="1776984" y="777240"/>
                </a:cubicBezTo>
                <a:cubicBezTo>
                  <a:pt x="1729749" y="787737"/>
                  <a:pt x="1748365" y="801245"/>
                  <a:pt x="1676400" y="804672"/>
                </a:cubicBezTo>
                <a:lnTo>
                  <a:pt x="1292352" y="822960"/>
                </a:lnTo>
                <a:cubicBezTo>
                  <a:pt x="1280160" y="826008"/>
                  <a:pt x="1268343" y="832104"/>
                  <a:pt x="1255776" y="832104"/>
                </a:cubicBezTo>
                <a:cubicBezTo>
                  <a:pt x="1149052" y="832104"/>
                  <a:pt x="1041873" y="834132"/>
                  <a:pt x="935736" y="822960"/>
                </a:cubicBezTo>
                <a:cubicBezTo>
                  <a:pt x="922875" y="821606"/>
                  <a:pt x="916583" y="805462"/>
                  <a:pt x="908304" y="795528"/>
                </a:cubicBezTo>
                <a:cubicBezTo>
                  <a:pt x="836363" y="709199"/>
                  <a:pt x="935859" y="823144"/>
                  <a:pt x="880872" y="740664"/>
                </a:cubicBezTo>
                <a:cubicBezTo>
                  <a:pt x="873699" y="729904"/>
                  <a:pt x="861719" y="723166"/>
                  <a:pt x="853440" y="713232"/>
                </a:cubicBezTo>
                <a:cubicBezTo>
                  <a:pt x="821624" y="675053"/>
                  <a:pt x="852753" y="691667"/>
                  <a:pt x="807720" y="676656"/>
                </a:cubicBezTo>
                <a:cubicBezTo>
                  <a:pt x="804672" y="667512"/>
                  <a:pt x="804597" y="656750"/>
                  <a:pt x="798576" y="649224"/>
                </a:cubicBezTo>
                <a:cubicBezTo>
                  <a:pt x="781106" y="627386"/>
                  <a:pt x="765799" y="632835"/>
                  <a:pt x="743712" y="621792"/>
                </a:cubicBezTo>
                <a:cubicBezTo>
                  <a:pt x="733882" y="616877"/>
                  <a:pt x="726323" y="607967"/>
                  <a:pt x="716280" y="603504"/>
                </a:cubicBezTo>
                <a:cubicBezTo>
                  <a:pt x="698664" y="595675"/>
                  <a:pt x="677456" y="595909"/>
                  <a:pt x="661416" y="585216"/>
                </a:cubicBezTo>
                <a:cubicBezTo>
                  <a:pt x="652272" y="579120"/>
                  <a:pt x="644730" y="569231"/>
                  <a:pt x="633984" y="566928"/>
                </a:cubicBezTo>
                <a:cubicBezTo>
                  <a:pt x="601065" y="559874"/>
                  <a:pt x="566928" y="560832"/>
                  <a:pt x="533400" y="557784"/>
                </a:cubicBezTo>
                <a:cubicBezTo>
                  <a:pt x="457278" y="538753"/>
                  <a:pt x="532540" y="561926"/>
                  <a:pt x="469392" y="530352"/>
                </a:cubicBezTo>
                <a:cubicBezTo>
                  <a:pt x="460771" y="526041"/>
                  <a:pt x="450386" y="525889"/>
                  <a:pt x="441960" y="521208"/>
                </a:cubicBezTo>
                <a:cubicBezTo>
                  <a:pt x="422747" y="510534"/>
                  <a:pt x="387096" y="484632"/>
                  <a:pt x="387096" y="484632"/>
                </a:cubicBezTo>
                <a:cubicBezTo>
                  <a:pt x="369114" y="457659"/>
                  <a:pt x="367778" y="451770"/>
                  <a:pt x="341376" y="429768"/>
                </a:cubicBezTo>
                <a:cubicBezTo>
                  <a:pt x="302143" y="397074"/>
                  <a:pt x="322941" y="427762"/>
                  <a:pt x="286512" y="384048"/>
                </a:cubicBezTo>
                <a:cubicBezTo>
                  <a:pt x="257790" y="349582"/>
                  <a:pt x="273851" y="340204"/>
                  <a:pt x="213360" y="320040"/>
                </a:cubicBezTo>
                <a:lnTo>
                  <a:pt x="158496" y="301752"/>
                </a:lnTo>
                <a:cubicBezTo>
                  <a:pt x="149352" y="298704"/>
                  <a:pt x="139084" y="297955"/>
                  <a:pt x="131064" y="292608"/>
                </a:cubicBezTo>
                <a:cubicBezTo>
                  <a:pt x="121920" y="286512"/>
                  <a:pt x="112075" y="281355"/>
                  <a:pt x="103632" y="274320"/>
                </a:cubicBezTo>
                <a:cubicBezTo>
                  <a:pt x="33226" y="215648"/>
                  <a:pt x="116876" y="274006"/>
                  <a:pt x="48768" y="228600"/>
                </a:cubicBezTo>
                <a:cubicBezTo>
                  <a:pt x="36576" y="210312"/>
                  <a:pt x="11037" y="195685"/>
                  <a:pt x="12192" y="173736"/>
                </a:cubicBezTo>
                <a:cubicBezTo>
                  <a:pt x="14469" y="130467"/>
                  <a:pt x="8777" y="73573"/>
                  <a:pt x="16919" y="21859"/>
                </a:cubicBezTo>
                <a:lnTo>
                  <a:pt x="22933" y="0"/>
                </a:lnTo>
                <a:lnTo>
                  <a:pt x="0" y="0"/>
                </a:lnTo>
                <a:lnTo>
                  <a:pt x="0" y="2704838"/>
                </a:lnTo>
                <a:lnTo>
                  <a:pt x="4620112" y="270483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C752D-D842-4471-9987-CCC063BF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284" y="1108580"/>
            <a:ext cx="6210130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400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D84BD-359B-441A-BC0A-3F9EFA53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53</a:t>
            </a:fld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22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96FE-E858-463F-BCCE-468D80BA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Applications II (UAVs)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BF59-545D-43FC-B742-4833951A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3D Mobility &amp; Maneuverability</a:t>
            </a:r>
            <a:r>
              <a:rPr lang="en-US" dirty="0">
                <a:latin typeface="Century Schoolbook" panose="02040604050505020304" pitchFamily="18" charset="0"/>
              </a:rPr>
              <a:t> of UAVs can be leveraged in: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Public-Safety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Disaster-Relief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Precision Agriculture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Military Deployments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URLLC QoS guarantees in Industrial IoT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10655-BED6-4F0B-A032-A83976C2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4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A4AD-AA81-4804-80A8-7D5FCF22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13" y="1066800"/>
            <a:ext cx="4785470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latin typeface="Century Schoolbook" panose="02040604050505020304" pitchFamily="18" charset="0"/>
              </a:rPr>
              <a:t>UAVs in Disaster-Relief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4857D-B1C1-41ED-B1B4-E3D6E3C7C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2CD2E-ED43-4A5A-A0E2-DB633813311F}"/>
              </a:ext>
            </a:extLst>
          </p:cNvPr>
          <p:cNvSpPr txBox="1"/>
          <p:nvPr/>
        </p:nvSpPr>
        <p:spPr>
          <a:xfrm>
            <a:off x="115148" y="2142067"/>
            <a:ext cx="57912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600" dirty="0">
                <a:latin typeface="Century Schoolbook" panose="02040604050505020304" pitchFamily="18" charset="0"/>
              </a:rPr>
              <a:t>Verizon-Skyward LTE-enabled UAV-management platform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monitoring infrastructure during the Big Hollow</a:t>
            </a:r>
            <a:r>
              <a:rPr lang="en-US" sz="1600" i="1" dirty="0">
                <a:solidFill>
                  <a:srgbClr val="FFFF00"/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fire in WA</a:t>
            </a:r>
          </a:p>
        </p:txBody>
      </p: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E5A9FA1E-7A9B-4CDA-91BB-87575F63E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4CB5833-8CA7-4FD9-BABD-2E750FB23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684"/>
          <a:stretch/>
        </p:blipFill>
        <p:spPr>
          <a:xfrm>
            <a:off x="6828652" y="733077"/>
            <a:ext cx="3933040" cy="263659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179F76-983D-42CC-A895-E985C9C77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3" r="1425" b="-3"/>
          <a:stretch/>
        </p:blipFill>
        <p:spPr>
          <a:xfrm>
            <a:off x="6828627" y="3483966"/>
            <a:ext cx="3933065" cy="2636590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7F68-B6B8-43BC-85A4-F4921E9A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42DE-1FC6-496A-BBED-0C3562DC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9600"/>
            <a:ext cx="10131425" cy="927947"/>
          </a:xfrm>
        </p:spPr>
        <p:txBody>
          <a:bodyPr>
            <a:noAutofit/>
          </a:bodyPr>
          <a:lstStyle/>
          <a:p>
            <a:pPr algn="ctr"/>
            <a:r>
              <a:rPr lang="en-US" sz="3200" cap="none" dirty="0">
                <a:latin typeface="Century Schoolbook" panose="02040604050505020304" pitchFamily="18" charset="0"/>
              </a:rPr>
              <a:t>5G-enabled Drone Surveillance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E2D4C7-4857-4DDB-8711-A580A4513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426" y="1717304"/>
            <a:ext cx="958514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D46B93-D8D3-4DCA-94DC-07A94CE0D607}"/>
              </a:ext>
            </a:extLst>
          </p:cNvPr>
          <p:cNvSpPr txBox="1"/>
          <p:nvPr/>
        </p:nvSpPr>
        <p:spPr>
          <a:xfrm>
            <a:off x="1822874" y="6248399"/>
            <a:ext cx="8546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</a:rPr>
              <a:t>Verizon 5G use-case for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monitoring public-safety risks via connected autonomous drones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4D63-364C-4BDE-B28F-C8DB8655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8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C400-DC71-4E37-B32C-D60577C7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9" y="1030288"/>
            <a:ext cx="5923701" cy="10355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latin typeface="Century Schoolbook" panose="02040604050505020304" pitchFamily="18" charset="0"/>
              </a:rPr>
              <a:t>UAVs in Precision Agriculture</a:t>
            </a:r>
          </a:p>
        </p:txBody>
      </p:sp>
      <p:sp>
        <p:nvSpPr>
          <p:cNvPr id="16" name="Rounded Rectangle 32">
            <a:extLst>
              <a:ext uri="{FF2B5EF4-FFF2-40B4-BE49-F238E27FC236}">
                <a16:creationId xmlns:a16="http://schemas.microsoft.com/office/drawing/2014/main" id="{92055A2C-DEED-475B-B285-60F86A548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3095D49-7729-4485-BB6C-87761423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8" y="911686"/>
            <a:ext cx="5239935" cy="2279371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 descr="Map&#10;&#10;Description automatically generated with low confidence">
            <a:extLst>
              <a:ext uri="{FF2B5EF4-FFF2-40B4-BE49-F238E27FC236}">
                <a16:creationId xmlns:a16="http://schemas.microsoft.com/office/drawing/2014/main" id="{FE02DDAE-A5D2-4571-9D8E-A4038FCF3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67" y="3675675"/>
            <a:ext cx="5239935" cy="2253172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89CE6B-5E5F-57B0-FF4F-B06FC1C55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0" y="2142067"/>
            <a:ext cx="5513493" cy="364913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Century Schoolbook" panose="02040604050505020304" pitchFamily="18" charset="0"/>
              </a:rPr>
              <a:t>Verizon-Skyward</a:t>
            </a:r>
            <a:r>
              <a:rPr lang="en-US" i="1" dirty="0">
                <a:latin typeface="Century Schoolbook" panose="02040604050505020304" pitchFamily="18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precision agriculture use-cases</a:t>
            </a:r>
            <a:r>
              <a:rPr lang="en-US" dirty="0">
                <a:latin typeface="Century Schoolbook" panose="02040604050505020304" pitchFamily="18" charset="0"/>
              </a:rPr>
              <a:t>: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Automating DJI AGRAS MG-1 UAVs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Data Harvesting</a:t>
            </a:r>
            <a:r>
              <a:rPr lang="en-US" dirty="0">
                <a:latin typeface="Century Schoolbook" panose="02040604050505020304" pitchFamily="18" charset="0"/>
              </a:rPr>
              <a:t> or </a:t>
            </a: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Coverage Extension</a:t>
            </a:r>
            <a:r>
              <a:rPr lang="en-US" dirty="0">
                <a:latin typeface="Century Schoolbook" panose="02040604050505020304" pitchFamily="18" charset="0"/>
              </a:rPr>
              <a:t>* for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</a:rPr>
              <a:t>VIGOR soil sensors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</a:rPr>
              <a:t>MooCall livestock monitors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AgOpenGPS seeding workflows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Autonomous harvesters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Ecorobotix weeding 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CA718-F940-49DF-9291-7B0AB513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6DC65-1A23-4025-89B8-8FD8418E4C9C}"/>
              </a:ext>
            </a:extLst>
          </p:cNvPr>
          <p:cNvSpPr txBox="1"/>
          <p:nvPr/>
        </p:nvSpPr>
        <p:spPr>
          <a:xfrm>
            <a:off x="555414" y="6338586"/>
            <a:ext cx="982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Schoolbook" panose="02040604050505020304" pitchFamily="18" charset="0"/>
              </a:rPr>
              <a:t>*Especially crucial for Millimeter Wave Communications</a:t>
            </a:r>
          </a:p>
          <a:p>
            <a:r>
              <a:rPr lang="en-US" sz="1000" dirty="0">
                <a:latin typeface="Century Schoolbook" panose="02040604050505020304" pitchFamily="18" charset="0"/>
              </a:rPr>
              <a:t>Keshavamurthy, B., Zhang, Y., et al. (2021). </a:t>
            </a:r>
            <a:r>
              <a:rPr lang="en-US" sz="1000" dirty="0">
                <a:solidFill>
                  <a:srgbClr val="FFFF00"/>
                </a:solidFill>
                <a:latin typeface="Century Schoolbook" panose="02040604050505020304" pitchFamily="18" charset="0"/>
              </a:rPr>
              <a:t>A Robotic Antenna Alignment and Tracking System for Millimeter Wave Propagation Modeling</a:t>
            </a:r>
            <a:r>
              <a:rPr lang="en-US" sz="1000" dirty="0">
                <a:latin typeface="Century Schoolbook" panose="02040604050505020304" pitchFamily="18" charset="0"/>
              </a:rPr>
              <a:t>. arXiv, abs/2110.07106.</a:t>
            </a:r>
          </a:p>
        </p:txBody>
      </p:sp>
    </p:spTree>
    <p:extLst>
      <p:ext uri="{BB962C8B-B14F-4D97-AF65-F5344CB8AC3E}">
        <p14:creationId xmlns:p14="http://schemas.microsoft.com/office/powerpoint/2010/main" val="3288712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2499</TotalTime>
  <Words>3256</Words>
  <Application>Microsoft Office PowerPoint</Application>
  <PresentationFormat>Widescreen</PresentationFormat>
  <Paragraphs>348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Century Schoolbook</vt:lpstr>
      <vt:lpstr>Celestial</vt:lpstr>
      <vt:lpstr>1_Celestial</vt:lpstr>
      <vt:lpstr>MAESTRO-X: Distributed Orchestration of Rotary-Wing UAV Relay Swarms via SMDPs</vt:lpstr>
      <vt:lpstr>Agenda</vt:lpstr>
      <vt:lpstr>Motivation</vt:lpstr>
      <vt:lpstr>PowerPoint Presentation</vt:lpstr>
      <vt:lpstr>Motivation: Applications I (Satellites &amp; HAPs)</vt:lpstr>
      <vt:lpstr>Motivation: Applications II (UAVs)</vt:lpstr>
      <vt:lpstr>UAVs in Disaster-Relief</vt:lpstr>
      <vt:lpstr>5G-enabled Drone Surveillance</vt:lpstr>
      <vt:lpstr>UAVs in Precision Agriculture</vt:lpstr>
      <vt:lpstr>UAVs in Military Deployments: DARPA SC2</vt:lpstr>
      <vt:lpstr>PowerPoint Presentation</vt:lpstr>
      <vt:lpstr>PowerPoint Presentation</vt:lpstr>
      <vt:lpstr>Problem Statement</vt:lpstr>
      <vt:lpstr>State-of-the-art: Approaches &amp; Drawbacks </vt:lpstr>
      <vt:lpstr>State-of-the-art: Approaches &amp; Drawbacks</vt:lpstr>
      <vt:lpstr>State-of-the-art: Approaches &amp; Drawbacks</vt:lpstr>
      <vt:lpstr>Our Contributions: Objective</vt:lpstr>
      <vt:lpstr>Our Contributions: Addressing the challenges</vt:lpstr>
      <vt:lpstr>Our Contributions: Addressing the challenges</vt:lpstr>
      <vt:lpstr>System Model: Deployment</vt:lpstr>
      <vt:lpstr>System Model: Communication</vt:lpstr>
      <vt:lpstr>System Model: Channel</vt:lpstr>
      <vt:lpstr>System Model: Channel | Rate Adaptation</vt:lpstr>
      <vt:lpstr>PowerPoint Presentation</vt:lpstr>
      <vt:lpstr>PowerPoint Presentation</vt:lpstr>
      <vt:lpstr>System Model: Power</vt:lpstr>
      <vt:lpstr>MAESTRO: Single-Agent Specialization</vt:lpstr>
      <vt:lpstr>MAESTRO: SMDP Formulation</vt:lpstr>
      <vt:lpstr>MAESTRO: SMDP Formulation</vt:lpstr>
      <vt:lpstr>PowerPoint Presentation</vt:lpstr>
      <vt:lpstr>Numerical Evaluations</vt:lpstr>
      <vt:lpstr>Simulation Setup</vt:lpstr>
      <vt:lpstr>PowerPoint Presentation</vt:lpstr>
      <vt:lpstr>PowerPoint Presentation</vt:lpstr>
      <vt:lpstr>PowerPoint Presentation</vt:lpstr>
      <vt:lpstr>MAESTRO-X: eXtended MAESTRO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MAESTRO-X: Distributed Orchestration of Rotary-Wing UAV Relay Swarms via SMDPs</dc:title>
  <dc:creator>Bharath Keshavamurthy</dc:creator>
  <cp:lastModifiedBy>Bharath Keshavamurthy</cp:lastModifiedBy>
  <cp:revision>274</cp:revision>
  <dcterms:created xsi:type="dcterms:W3CDTF">2022-04-12T19:26:14Z</dcterms:created>
  <dcterms:modified xsi:type="dcterms:W3CDTF">2022-04-19T19:51:20Z</dcterms:modified>
</cp:coreProperties>
</file>